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sldIdLst>
    <p:sldId id="256" r:id="rId2"/>
    <p:sldId id="263" r:id="rId3"/>
    <p:sldId id="267" r:id="rId4"/>
    <p:sldId id="259" r:id="rId5"/>
    <p:sldId id="260" r:id="rId6"/>
    <p:sldId id="257" r:id="rId7"/>
    <p:sldId id="265" r:id="rId8"/>
    <p:sldId id="258" r:id="rId9"/>
    <p:sldId id="266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4/24/2017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tx1"/>
        </a:buClr>
        <a:buSzPct val="80000"/>
        <a:buFont typeface="Corbe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SzPct val="80000"/>
        <a:buFont typeface="Corbe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12520" y="882376"/>
            <a:ext cx="9966960" cy="292608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it-IT" smtClean="0"/>
              <a:t>LEARNING  ON  LINE  IN OPEN  SOURCE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9354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58240" y="350520"/>
            <a:ext cx="9875520" cy="1356360"/>
          </a:xfrm>
        </p:spPr>
        <p:txBody>
          <a:bodyPr/>
          <a:lstStyle/>
          <a:p>
            <a:pPr algn="ctr"/>
            <a:r>
              <a:rPr lang="it-IT" dirty="0" smtClean="0">
                <a:solidFill>
                  <a:srgbClr val="000000"/>
                </a:solidFill>
              </a:rPr>
              <a:t>LECTURE AT BOLOGNA UNIVERSITY</a:t>
            </a:r>
            <a:r>
              <a:rPr lang="it-IT" dirty="0">
                <a:solidFill>
                  <a:srgbClr val="000000"/>
                </a:solidFill>
              </a:rPr>
              <a:t/>
            </a:r>
            <a:br>
              <a:rPr lang="it-IT" dirty="0">
                <a:solidFill>
                  <a:srgbClr val="000000"/>
                </a:solidFill>
              </a:rPr>
            </a:br>
            <a:r>
              <a:rPr lang="it-IT" sz="2800" dirty="0">
                <a:solidFill>
                  <a:srgbClr val="000000"/>
                </a:solidFill>
              </a:rPr>
              <a:t>Laurentius de Voltolina – </a:t>
            </a:r>
            <a:r>
              <a:rPr lang="it-IT" sz="2800" dirty="0" smtClean="0">
                <a:solidFill>
                  <a:srgbClr val="000000"/>
                </a:solidFill>
              </a:rPr>
              <a:t> 1350 AD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360473" y="2227623"/>
            <a:ext cx="4754880" cy="4023360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it-IT" sz="2800" dirty="0" smtClean="0"/>
              <a:t>The TRADITIONAL APPROACH: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2800" dirty="0" smtClean="0"/>
              <a:t>The </a:t>
            </a:r>
            <a:r>
              <a:rPr lang="it-IT" sz="2800" dirty="0" err="1" smtClean="0"/>
              <a:t>teacher</a:t>
            </a:r>
            <a:r>
              <a:rPr lang="it-IT" sz="2800" dirty="0" smtClean="0"/>
              <a:t> </a:t>
            </a:r>
            <a:r>
              <a:rPr lang="it-IT" sz="2800" dirty="0" err="1" smtClean="0"/>
              <a:t>gives</a:t>
            </a:r>
            <a:r>
              <a:rPr lang="it-IT" sz="2800" dirty="0" smtClean="0"/>
              <a:t> out </a:t>
            </a:r>
            <a:r>
              <a:rPr lang="it-IT" sz="2800" dirty="0" err="1" smtClean="0"/>
              <a:t>his</a:t>
            </a:r>
            <a:r>
              <a:rPr lang="it-IT" sz="2800" dirty="0" smtClean="0"/>
              <a:t> </a:t>
            </a:r>
            <a:r>
              <a:rPr lang="it-IT" sz="2800" dirty="0" err="1" smtClean="0"/>
              <a:t>lesson</a:t>
            </a:r>
            <a:r>
              <a:rPr lang="it-IT" sz="2800" dirty="0"/>
              <a:t> </a:t>
            </a:r>
            <a:r>
              <a:rPr lang="it-IT" sz="2800" dirty="0" err="1" smtClean="0"/>
              <a:t>but</a:t>
            </a:r>
            <a:r>
              <a:rPr lang="it-IT" sz="2800" dirty="0" smtClean="0"/>
              <a:t>, </a:t>
            </a:r>
            <a:r>
              <a:rPr lang="it-IT" sz="2800" dirty="0" err="1" smtClean="0"/>
              <a:t>as</a:t>
            </a:r>
            <a:r>
              <a:rPr lang="it-IT" sz="2800" dirty="0" smtClean="0"/>
              <a:t> </a:t>
            </a:r>
            <a:r>
              <a:rPr lang="it-IT" sz="2800" dirty="0" err="1" smtClean="0"/>
              <a:t>you</a:t>
            </a:r>
            <a:r>
              <a:rPr lang="it-IT" sz="2800" dirty="0" smtClean="0"/>
              <a:t> </a:t>
            </a:r>
            <a:r>
              <a:rPr lang="it-IT" sz="2800" dirty="0" err="1" smtClean="0"/>
              <a:t>move</a:t>
            </a:r>
            <a:r>
              <a:rPr lang="it-IT" sz="2800" dirty="0" smtClean="0"/>
              <a:t> </a:t>
            </a:r>
            <a:r>
              <a:rPr lang="it-IT" sz="2800" dirty="0" err="1" smtClean="0"/>
              <a:t>at</a:t>
            </a:r>
            <a:r>
              <a:rPr lang="it-IT" sz="2800" dirty="0" smtClean="0"/>
              <a:t> the back of the room, the </a:t>
            </a:r>
            <a:r>
              <a:rPr lang="it-IT" sz="2800" dirty="0" err="1" smtClean="0"/>
              <a:t>students</a:t>
            </a:r>
            <a:r>
              <a:rPr lang="it-IT" sz="2800" dirty="0" smtClean="0"/>
              <a:t> are more and more </a:t>
            </a:r>
            <a:r>
              <a:rPr lang="it-IT" sz="2800" dirty="0" err="1" smtClean="0"/>
              <a:t>distracted</a:t>
            </a:r>
            <a:r>
              <a:rPr lang="it-IT" sz="2800" dirty="0" smtClean="0"/>
              <a:t>.</a:t>
            </a:r>
            <a:endParaRPr lang="it-IT" sz="2800" dirty="0"/>
          </a:p>
          <a:p>
            <a:pPr marL="0" indent="0">
              <a:lnSpc>
                <a:spcPct val="100000"/>
              </a:lnSpc>
              <a:buNone/>
            </a:pPr>
            <a:r>
              <a:rPr lang="it-IT" sz="2800" dirty="0" err="1" smtClean="0"/>
              <a:t>It</a:t>
            </a:r>
            <a:r>
              <a:rPr lang="it-IT" sz="2800" dirty="0" smtClean="0"/>
              <a:t> </a:t>
            </a:r>
            <a:r>
              <a:rPr lang="it-IT" sz="2800" dirty="0" err="1" smtClean="0"/>
              <a:t>has</a:t>
            </a:r>
            <a:r>
              <a:rPr lang="it-IT" sz="2800" dirty="0" smtClean="0"/>
              <a:t> </a:t>
            </a:r>
            <a:r>
              <a:rPr lang="it-IT" sz="2800" dirty="0" err="1" smtClean="0"/>
              <a:t>been</a:t>
            </a:r>
            <a:r>
              <a:rPr lang="it-IT" sz="2800" dirty="0" smtClean="0"/>
              <a:t> in use for a long time, so </a:t>
            </a:r>
            <a:r>
              <a:rPr lang="it-IT" sz="2800" dirty="0" err="1" smtClean="0"/>
              <a:t>it</a:t>
            </a:r>
            <a:r>
              <a:rPr lang="it-IT" sz="2800" dirty="0" smtClean="0"/>
              <a:t> </a:t>
            </a:r>
            <a:r>
              <a:rPr lang="it-IT" sz="2800" dirty="0" err="1" smtClean="0"/>
              <a:t>is</a:t>
            </a:r>
            <a:r>
              <a:rPr lang="it-IT" sz="2800" dirty="0" smtClean="0"/>
              <a:t> of </a:t>
            </a:r>
            <a:r>
              <a:rPr lang="it-IT" sz="2800" dirty="0" err="1" smtClean="0"/>
              <a:t>proven</a:t>
            </a:r>
            <a:r>
              <a:rPr lang="it-IT" sz="2800" dirty="0" smtClean="0"/>
              <a:t> reliability: </a:t>
            </a:r>
            <a:r>
              <a:rPr lang="it-IT" sz="2800" dirty="0" err="1" smtClean="0"/>
              <a:t>but</a:t>
            </a:r>
            <a:r>
              <a:rPr lang="it-IT" sz="2800" dirty="0" smtClean="0"/>
              <a:t> </a:t>
            </a:r>
            <a:r>
              <a:rPr lang="it-IT" sz="2800" dirty="0" err="1" smtClean="0"/>
              <a:t>perhaps</a:t>
            </a:r>
            <a:r>
              <a:rPr lang="it-IT" sz="2800" dirty="0" smtClean="0"/>
              <a:t> </a:t>
            </a:r>
            <a:r>
              <a:rPr lang="it-IT" sz="2800" dirty="0" err="1" smtClean="0"/>
              <a:t>it’s</a:t>
            </a:r>
            <a:r>
              <a:rPr lang="it-IT" sz="2800" dirty="0" smtClean="0"/>
              <a:t> high time </a:t>
            </a:r>
            <a:r>
              <a:rPr lang="it-IT" sz="2800" dirty="0" err="1" smtClean="0"/>
              <a:t>we</a:t>
            </a:r>
            <a:r>
              <a:rPr lang="it-IT" sz="2800" dirty="0" smtClean="0"/>
              <a:t>  </a:t>
            </a:r>
            <a:r>
              <a:rPr lang="it-IT" sz="2800" dirty="0" err="1" smtClean="0"/>
              <a:t>explored</a:t>
            </a:r>
            <a:r>
              <a:rPr lang="it-IT" sz="2800" dirty="0" smtClean="0"/>
              <a:t> new </a:t>
            </a:r>
            <a:r>
              <a:rPr lang="it-IT" sz="2800" dirty="0" err="1" smtClean="0"/>
              <a:t>paths</a:t>
            </a:r>
            <a:r>
              <a:rPr lang="it-IT" sz="2800" dirty="0" smtClean="0"/>
              <a:t>.</a:t>
            </a:r>
            <a:endParaRPr lang="it-IT" dirty="0" smtClean="0"/>
          </a:p>
          <a:p>
            <a:pPr marL="0" indent="0">
              <a:lnSpc>
                <a:spcPct val="70000"/>
              </a:lnSpc>
              <a:spcBef>
                <a:spcPts val="2400"/>
              </a:spcBef>
              <a:buNone/>
            </a:pPr>
            <a:endParaRPr lang="it-IT" sz="2800" dirty="0" smtClean="0"/>
          </a:p>
          <a:p>
            <a:pPr marL="45720" indent="0">
              <a:buNone/>
            </a:pPr>
            <a:endParaRPr lang="it-IT" dirty="0" smtClean="0"/>
          </a:p>
          <a:p>
            <a:endParaRPr lang="it-IT" dirty="0" smtClean="0"/>
          </a:p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889" y="1706880"/>
            <a:ext cx="5995729" cy="4841773"/>
          </a:xfrm>
        </p:spPr>
      </p:pic>
    </p:spTree>
    <p:extLst>
      <p:ext uri="{BB962C8B-B14F-4D97-AF65-F5344CB8AC3E}">
        <p14:creationId xmlns:p14="http://schemas.microsoft.com/office/powerpoint/2010/main" val="1193771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Con una premessa da condividere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59565" y="2746310"/>
            <a:ext cx="9872871" cy="280540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1800"/>
              </a:spcBef>
              <a:buNone/>
            </a:pPr>
            <a:r>
              <a:rPr lang="it-IT" sz="3200" dirty="0" err="1" smtClean="0">
                <a:solidFill>
                  <a:srgbClr val="000000"/>
                </a:solidFill>
              </a:rPr>
              <a:t>Education</a:t>
            </a:r>
            <a:r>
              <a:rPr lang="it-IT" sz="3200" dirty="0" smtClean="0">
                <a:solidFill>
                  <a:srgbClr val="000000"/>
                </a:solidFill>
              </a:rPr>
              <a:t> in </a:t>
            </a:r>
            <a:r>
              <a:rPr lang="it-IT" sz="3200" dirty="0" err="1" smtClean="0">
                <a:solidFill>
                  <a:srgbClr val="000000"/>
                </a:solidFill>
              </a:rPr>
              <a:t>our</a:t>
            </a:r>
            <a:r>
              <a:rPr lang="it-IT" sz="3200" dirty="0" smtClean="0">
                <a:solidFill>
                  <a:srgbClr val="000000"/>
                </a:solidFill>
              </a:rPr>
              <a:t> </a:t>
            </a:r>
            <a:r>
              <a:rPr lang="it-IT" sz="3200" dirty="0" err="1" smtClean="0">
                <a:solidFill>
                  <a:srgbClr val="000000"/>
                </a:solidFill>
              </a:rPr>
              <a:t>modern</a:t>
            </a:r>
            <a:r>
              <a:rPr lang="it-IT" sz="3200" dirty="0" smtClean="0">
                <a:solidFill>
                  <a:srgbClr val="000000"/>
                </a:solidFill>
              </a:rPr>
              <a:t>, </a:t>
            </a:r>
            <a:r>
              <a:rPr lang="it-IT" sz="3200" dirty="0" err="1" smtClean="0">
                <a:solidFill>
                  <a:srgbClr val="000000"/>
                </a:solidFill>
              </a:rPr>
              <a:t>digital</a:t>
            </a:r>
            <a:r>
              <a:rPr lang="it-IT" sz="3200" dirty="0" smtClean="0">
                <a:solidFill>
                  <a:srgbClr val="000000"/>
                </a:solidFill>
              </a:rPr>
              <a:t> era must </a:t>
            </a:r>
            <a:r>
              <a:rPr lang="it-IT" sz="3200" dirty="0" err="1" smtClean="0">
                <a:solidFill>
                  <a:srgbClr val="000000"/>
                </a:solidFill>
              </a:rPr>
              <a:t>not</a:t>
            </a:r>
            <a:r>
              <a:rPr lang="it-IT" sz="3200" dirty="0" smtClean="0">
                <a:solidFill>
                  <a:srgbClr val="000000"/>
                </a:solidFill>
              </a:rPr>
              <a:t> </a:t>
            </a:r>
            <a:r>
              <a:rPr lang="it-IT" sz="3200" dirty="0" err="1" smtClean="0">
                <a:solidFill>
                  <a:srgbClr val="000000"/>
                </a:solidFill>
              </a:rPr>
              <a:t>revolve</a:t>
            </a:r>
            <a:r>
              <a:rPr lang="it-IT" sz="3200" dirty="0" smtClean="0">
                <a:solidFill>
                  <a:srgbClr val="000000"/>
                </a:solidFill>
              </a:rPr>
              <a:t> </a:t>
            </a:r>
            <a:r>
              <a:rPr lang="it-IT" sz="3200" dirty="0" err="1" smtClean="0">
                <a:solidFill>
                  <a:srgbClr val="000000"/>
                </a:solidFill>
              </a:rPr>
              <a:t>around</a:t>
            </a:r>
            <a:r>
              <a:rPr lang="it-IT" sz="3200" dirty="0" smtClean="0">
                <a:solidFill>
                  <a:srgbClr val="000000"/>
                </a:solidFill>
              </a:rPr>
              <a:t> </a:t>
            </a:r>
            <a:r>
              <a:rPr lang="it-IT" sz="3200" dirty="0" err="1" smtClean="0">
                <a:solidFill>
                  <a:srgbClr val="000000"/>
                </a:solidFill>
              </a:rPr>
              <a:t>technology</a:t>
            </a:r>
            <a:r>
              <a:rPr lang="it-IT" sz="3200" dirty="0" smtClean="0">
                <a:solidFill>
                  <a:srgbClr val="000000"/>
                </a:solidFill>
              </a:rPr>
              <a:t> per se, </a:t>
            </a:r>
            <a:r>
              <a:rPr lang="it-IT" sz="3200" dirty="0" err="1" smtClean="0">
                <a:solidFill>
                  <a:srgbClr val="000000"/>
                </a:solidFill>
              </a:rPr>
              <a:t>but</a:t>
            </a:r>
            <a:r>
              <a:rPr lang="it-IT" sz="3200" dirty="0" smtClean="0">
                <a:solidFill>
                  <a:srgbClr val="000000"/>
                </a:solidFill>
              </a:rPr>
              <a:t> </a:t>
            </a:r>
            <a:r>
              <a:rPr lang="it-IT" sz="3200" dirty="0" err="1" smtClean="0">
                <a:solidFill>
                  <a:srgbClr val="000000"/>
                </a:solidFill>
              </a:rPr>
              <a:t>should</a:t>
            </a:r>
            <a:r>
              <a:rPr lang="it-IT" sz="3200" dirty="0" smtClean="0">
                <a:solidFill>
                  <a:srgbClr val="000000"/>
                </a:solidFill>
              </a:rPr>
              <a:t> focus on the new </a:t>
            </a:r>
            <a:r>
              <a:rPr lang="it-IT" sz="3200" dirty="0" err="1" smtClean="0">
                <a:solidFill>
                  <a:srgbClr val="000000"/>
                </a:solidFill>
              </a:rPr>
              <a:t>models</a:t>
            </a:r>
            <a:r>
              <a:rPr lang="it-IT" sz="3200" dirty="0" smtClean="0">
                <a:solidFill>
                  <a:srgbClr val="000000"/>
                </a:solidFill>
              </a:rPr>
              <a:t> of </a:t>
            </a:r>
            <a:r>
              <a:rPr lang="it-IT" sz="3200" dirty="0" err="1" smtClean="0">
                <a:solidFill>
                  <a:srgbClr val="000000"/>
                </a:solidFill>
              </a:rPr>
              <a:t>didactic</a:t>
            </a:r>
            <a:r>
              <a:rPr lang="it-IT" sz="3200" dirty="0" smtClean="0">
                <a:solidFill>
                  <a:srgbClr val="000000"/>
                </a:solidFill>
              </a:rPr>
              <a:t> </a:t>
            </a:r>
            <a:r>
              <a:rPr lang="it-IT" sz="3200" dirty="0" err="1" smtClean="0">
                <a:solidFill>
                  <a:srgbClr val="000000"/>
                </a:solidFill>
              </a:rPr>
              <a:t>interaction</a:t>
            </a:r>
            <a:r>
              <a:rPr lang="it-IT" sz="3200" dirty="0" smtClean="0">
                <a:solidFill>
                  <a:srgbClr val="000000"/>
                </a:solidFill>
              </a:rPr>
              <a:t> </a:t>
            </a:r>
            <a:r>
              <a:rPr lang="it-IT" sz="3200" dirty="0" err="1" smtClean="0">
                <a:solidFill>
                  <a:srgbClr val="000000"/>
                </a:solidFill>
              </a:rPr>
              <a:t>based</a:t>
            </a:r>
            <a:r>
              <a:rPr lang="it-IT" sz="3200" dirty="0" smtClean="0">
                <a:solidFill>
                  <a:srgbClr val="000000"/>
                </a:solidFill>
              </a:rPr>
              <a:t> on </a:t>
            </a:r>
            <a:r>
              <a:rPr lang="it-IT" sz="3200" dirty="0" err="1" smtClean="0">
                <a:solidFill>
                  <a:srgbClr val="000000"/>
                </a:solidFill>
              </a:rPr>
              <a:t>technology</a:t>
            </a:r>
            <a:r>
              <a:rPr lang="it-IT" sz="3200" dirty="0" smtClean="0">
                <a:solidFill>
                  <a:srgbClr val="000000"/>
                </a:solidFill>
              </a:rPr>
              <a:t>.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161992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E-Learning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it-IT" sz="3200" dirty="0" err="1" smtClean="0"/>
              <a:t>It</a:t>
            </a:r>
            <a:r>
              <a:rPr lang="it-IT" sz="3200" dirty="0" smtClean="0"/>
              <a:t> must </a:t>
            </a:r>
            <a:r>
              <a:rPr lang="it-IT" sz="3200" dirty="0" err="1" smtClean="0"/>
              <a:t>have</a:t>
            </a:r>
            <a:r>
              <a:rPr lang="it-IT" sz="3200" dirty="0" smtClean="0"/>
              <a:t> a </a:t>
            </a:r>
            <a:r>
              <a:rPr lang="it-IT" sz="3200" dirty="0" err="1" smtClean="0"/>
              <a:t>key</a:t>
            </a:r>
            <a:r>
              <a:rPr lang="it-IT" sz="3200" dirty="0" smtClean="0"/>
              <a:t> </a:t>
            </a:r>
            <a:r>
              <a:rPr lang="it-IT" sz="3200" dirty="0" err="1" smtClean="0"/>
              <a:t>role</a:t>
            </a:r>
            <a:r>
              <a:rPr lang="it-IT" sz="3200" dirty="0" smtClean="0"/>
              <a:t>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it-IT" sz="3200" dirty="0" smtClean="0"/>
              <a:t>Students and </a:t>
            </a:r>
            <a:r>
              <a:rPr lang="it-IT" sz="3200" dirty="0" err="1" smtClean="0"/>
              <a:t>teachers</a:t>
            </a:r>
            <a:r>
              <a:rPr lang="it-IT" sz="3200" dirty="0" smtClean="0"/>
              <a:t> </a:t>
            </a:r>
            <a:r>
              <a:rPr lang="it-IT" sz="3200" dirty="0" err="1" smtClean="0"/>
              <a:t>will</a:t>
            </a:r>
            <a:r>
              <a:rPr lang="it-IT" sz="3200" dirty="0" smtClean="0"/>
              <a:t> be </a:t>
            </a:r>
            <a:r>
              <a:rPr lang="it-IT" sz="3200" dirty="0" err="1" smtClean="0"/>
              <a:t>interconnected</a:t>
            </a:r>
            <a:r>
              <a:rPr lang="it-IT" sz="3200" dirty="0" smtClean="0"/>
              <a:t>, by </a:t>
            </a:r>
            <a:r>
              <a:rPr lang="it-IT" sz="3200" dirty="0" err="1" smtClean="0"/>
              <a:t>working</a:t>
            </a:r>
            <a:r>
              <a:rPr lang="it-IT" sz="3200" dirty="0" smtClean="0"/>
              <a:t> on  a </a:t>
            </a:r>
            <a:r>
              <a:rPr lang="it-IT" sz="3200" dirty="0" err="1" smtClean="0"/>
              <a:t>platform</a:t>
            </a:r>
            <a:r>
              <a:rPr lang="it-IT" sz="3200" dirty="0" smtClean="0"/>
              <a:t> </a:t>
            </a:r>
            <a:r>
              <a:rPr lang="it-IT" sz="3200" dirty="0" err="1" smtClean="0"/>
              <a:t>providing</a:t>
            </a:r>
            <a:r>
              <a:rPr lang="it-IT" sz="3200" dirty="0" smtClean="0"/>
              <a:t> online </a:t>
            </a:r>
            <a:r>
              <a:rPr lang="it-IT" sz="3200" dirty="0" err="1" smtClean="0"/>
              <a:t>courses</a:t>
            </a:r>
            <a:r>
              <a:rPr lang="it-IT" sz="3200" dirty="0" smtClean="0"/>
              <a:t> in </a:t>
            </a:r>
            <a:r>
              <a:rPr lang="it-IT" sz="3200" dirty="0" err="1" smtClean="0"/>
              <a:t>real</a:t>
            </a:r>
            <a:r>
              <a:rPr lang="it-IT" sz="3200" dirty="0" smtClean="0"/>
              <a:t> time, </a:t>
            </a:r>
            <a:r>
              <a:rPr lang="it-IT" sz="3200" dirty="0" err="1" smtClean="0"/>
              <a:t>enabling</a:t>
            </a:r>
            <a:r>
              <a:rPr lang="it-IT" sz="3200" dirty="0" smtClean="0"/>
              <a:t> the </a:t>
            </a:r>
            <a:r>
              <a:rPr lang="it-IT" sz="3200" dirty="0" err="1" smtClean="0"/>
              <a:t>formation</a:t>
            </a:r>
            <a:r>
              <a:rPr lang="it-IT" sz="3200" dirty="0" smtClean="0"/>
              <a:t> of </a:t>
            </a:r>
            <a:r>
              <a:rPr lang="it-IT" sz="3200" dirty="0" err="1" smtClean="0"/>
              <a:t>working</a:t>
            </a:r>
            <a:r>
              <a:rPr lang="it-IT" sz="3200" dirty="0" smtClean="0"/>
              <a:t> </a:t>
            </a:r>
            <a:r>
              <a:rPr lang="it-IT" sz="3200" dirty="0" err="1" smtClean="0"/>
              <a:t>groups</a:t>
            </a:r>
            <a:r>
              <a:rPr lang="it-IT" sz="3200" dirty="0" smtClean="0"/>
              <a:t> and online </a:t>
            </a:r>
            <a:r>
              <a:rPr lang="it-IT" sz="3200" dirty="0" err="1" smtClean="0"/>
              <a:t>homework</a:t>
            </a:r>
            <a:r>
              <a:rPr lang="it-IT" sz="3200" dirty="0" smtClean="0"/>
              <a:t>.</a:t>
            </a: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461754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smtClean="0"/>
              <a:t>The </a:t>
            </a:r>
            <a:r>
              <a:rPr lang="it-IT" dirty="0" err="1" smtClean="0"/>
              <a:t>Advantages</a:t>
            </a:r>
            <a:r>
              <a:rPr lang="it-IT" dirty="0" smtClean="0"/>
              <a:t> of E-Learning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it-IT" sz="2800" i="1" dirty="0" err="1" smtClean="0"/>
              <a:t>It’s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dynamic</a:t>
            </a:r>
            <a:r>
              <a:rPr lang="it-IT" sz="2800" i="1" dirty="0" smtClean="0"/>
              <a:t> (</a:t>
            </a:r>
            <a:r>
              <a:rPr lang="it-IT" sz="2800" i="1" dirty="0" err="1" smtClean="0"/>
              <a:t>you</a:t>
            </a:r>
            <a:r>
              <a:rPr lang="it-IT" sz="2800" i="1" dirty="0" smtClean="0"/>
              <a:t> can go </a:t>
            </a:r>
            <a:r>
              <a:rPr lang="it-IT" sz="2800" i="1" dirty="0" err="1" smtClean="0"/>
              <a:t>through</a:t>
            </a:r>
            <a:r>
              <a:rPr lang="it-IT" sz="2800" i="1" dirty="0" smtClean="0"/>
              <a:t> the </a:t>
            </a:r>
            <a:r>
              <a:rPr lang="it-IT" sz="2800" i="1" dirty="0" err="1" smtClean="0"/>
              <a:t>contents</a:t>
            </a:r>
            <a:r>
              <a:rPr lang="it-IT" sz="2800" i="1" dirty="0" smtClean="0"/>
              <a:t> and </a:t>
            </a:r>
            <a:r>
              <a:rPr lang="it-IT" sz="2800" i="1" dirty="0" err="1" smtClean="0"/>
              <a:t>interact</a:t>
            </a:r>
            <a:r>
              <a:rPr lang="it-IT" sz="2800" i="1" dirty="0" smtClean="0"/>
              <a:t> with the community </a:t>
            </a:r>
            <a:r>
              <a:rPr lang="it-IT" sz="2800" i="1" dirty="0" err="1" smtClean="0"/>
              <a:t>whenever</a:t>
            </a:r>
            <a:r>
              <a:rPr lang="it-IT" sz="2800" i="1" dirty="0" smtClean="0"/>
              <a:t> and </a:t>
            </a:r>
            <a:r>
              <a:rPr lang="it-IT" sz="2800" i="1" dirty="0" err="1" smtClean="0"/>
              <a:t>wherever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you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wish</a:t>
            </a:r>
            <a:r>
              <a:rPr lang="it-IT" sz="2800" i="1" dirty="0" smtClean="0"/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800" i="1" dirty="0" err="1" smtClean="0"/>
              <a:t>It’s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not</a:t>
            </a:r>
            <a:r>
              <a:rPr lang="it-IT" sz="2800" i="1" dirty="0" smtClean="0"/>
              <a:t> ‘</a:t>
            </a:r>
            <a:r>
              <a:rPr lang="it-IT" sz="2800" i="1" dirty="0" err="1" smtClean="0"/>
              <a:t>whole-class</a:t>
            </a:r>
            <a:r>
              <a:rPr lang="it-IT" sz="2800" i="1" dirty="0" smtClean="0"/>
              <a:t>’ (</a:t>
            </a:r>
            <a:r>
              <a:rPr lang="it-IT" sz="2800" i="1" dirty="0" err="1" smtClean="0"/>
              <a:t>you</a:t>
            </a:r>
            <a:r>
              <a:rPr lang="it-IT" sz="2800" i="1" dirty="0" smtClean="0"/>
              <a:t> can relate </a:t>
            </a:r>
            <a:r>
              <a:rPr lang="it-IT" sz="2800" i="1" dirty="0" err="1" smtClean="0"/>
              <a:t>directly</a:t>
            </a:r>
            <a:r>
              <a:rPr lang="it-IT" sz="2800" i="1" dirty="0" smtClean="0"/>
              <a:t> to </a:t>
            </a:r>
            <a:r>
              <a:rPr lang="it-IT" sz="2800" i="1" dirty="0" err="1" smtClean="0"/>
              <a:t>your</a:t>
            </a:r>
            <a:r>
              <a:rPr lang="it-IT" sz="2800" i="1" dirty="0" smtClean="0"/>
              <a:t> tutor and </a:t>
            </a:r>
            <a:r>
              <a:rPr lang="it-IT" sz="2800" i="1" dirty="0" err="1" smtClean="0"/>
              <a:t>check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your</a:t>
            </a:r>
            <a:r>
              <a:rPr lang="it-IT" sz="2800" i="1" dirty="0" smtClean="0"/>
              <a:t> progress </a:t>
            </a:r>
            <a:r>
              <a:rPr lang="it-IT" sz="2800" i="1" dirty="0" err="1" smtClean="0"/>
              <a:t>through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assessment</a:t>
            </a:r>
            <a:r>
              <a:rPr lang="it-IT" sz="2800" i="1" dirty="0" smtClean="0"/>
              <a:t>/</a:t>
            </a:r>
            <a:r>
              <a:rPr lang="it-IT" sz="2800" i="1" dirty="0" err="1" smtClean="0"/>
              <a:t>evaluation</a:t>
            </a:r>
            <a:r>
              <a:rPr lang="it-IT" sz="2800" i="1" dirty="0" smtClean="0"/>
              <a:t> quiz/</a:t>
            </a:r>
            <a:r>
              <a:rPr lang="it-IT" sz="2800" i="1" dirty="0" err="1" smtClean="0"/>
              <a:t>zes</a:t>
            </a:r>
            <a:r>
              <a:rPr lang="it-IT" sz="2800" i="1" dirty="0" smtClean="0"/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800" i="1" dirty="0" err="1" smtClean="0"/>
              <a:t>It’s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motivating</a:t>
            </a:r>
            <a:r>
              <a:rPr lang="it-IT" sz="2800" i="1" dirty="0" smtClean="0"/>
              <a:t> (</a:t>
            </a:r>
            <a:r>
              <a:rPr lang="it-IT" sz="2800" i="1" dirty="0" err="1" smtClean="0"/>
              <a:t>you</a:t>
            </a:r>
            <a:r>
              <a:rPr lang="it-IT" sz="2800" i="1" dirty="0" smtClean="0"/>
              <a:t> use </a:t>
            </a:r>
            <a:r>
              <a:rPr lang="it-IT" sz="2800" i="1" dirty="0" err="1" smtClean="0"/>
              <a:t>your</a:t>
            </a:r>
            <a:r>
              <a:rPr lang="it-IT" sz="2800" i="1" dirty="0" smtClean="0"/>
              <a:t> PC and the Internet.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800" i="1" dirty="0" err="1" smtClean="0"/>
              <a:t>It’s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accessible</a:t>
            </a:r>
            <a:r>
              <a:rPr lang="it-IT" sz="2800" i="1" dirty="0" smtClean="0"/>
              <a:t> by </a:t>
            </a:r>
            <a:r>
              <a:rPr lang="it-IT" sz="2800" i="1" dirty="0" err="1" smtClean="0"/>
              <a:t>anyone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who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wants</a:t>
            </a:r>
            <a:r>
              <a:rPr lang="it-IT" sz="2800" i="1" dirty="0" smtClean="0"/>
              <a:t> to use </a:t>
            </a:r>
            <a:r>
              <a:rPr lang="it-IT" sz="2800" i="1" dirty="0" err="1" smtClean="0"/>
              <a:t>one</a:t>
            </a:r>
            <a:r>
              <a:rPr lang="it-IT" sz="2800" i="1" dirty="0" smtClean="0"/>
              <a:t> of the </a:t>
            </a:r>
            <a:r>
              <a:rPr lang="it-IT" sz="2800" i="1" dirty="0" err="1" smtClean="0"/>
              <a:t>many</a:t>
            </a:r>
            <a:r>
              <a:rPr lang="it-IT" sz="2800" i="1" dirty="0" smtClean="0"/>
              <a:t> free online </a:t>
            </a:r>
            <a:r>
              <a:rPr lang="it-IT" sz="2800" i="1" dirty="0" err="1" smtClean="0"/>
              <a:t>learning</a:t>
            </a:r>
            <a:r>
              <a:rPr lang="it-IT" sz="2800" i="1" dirty="0" smtClean="0"/>
              <a:t> </a:t>
            </a:r>
            <a:r>
              <a:rPr lang="it-IT" sz="2800" i="1" dirty="0" err="1" smtClean="0"/>
              <a:t>platforms</a:t>
            </a:r>
            <a:r>
              <a:rPr lang="it-IT" sz="2800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391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59565" y="2148840"/>
            <a:ext cx="9872871" cy="40386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buNone/>
            </a:pPr>
            <a:r>
              <a:rPr lang="it-IT" sz="2800" dirty="0" err="1" smtClean="0"/>
              <a:t>It</a:t>
            </a:r>
            <a:r>
              <a:rPr lang="it-IT" sz="2800" dirty="0" smtClean="0"/>
              <a:t> </a:t>
            </a:r>
            <a:r>
              <a:rPr lang="it-IT" sz="2800" dirty="0" err="1" smtClean="0"/>
              <a:t>is</a:t>
            </a:r>
            <a:r>
              <a:rPr lang="it-IT" sz="2800" dirty="0" smtClean="0"/>
              <a:t> a software </a:t>
            </a:r>
            <a:r>
              <a:rPr lang="it-IT" sz="2800" dirty="0" err="1" smtClean="0"/>
              <a:t>combining</a:t>
            </a:r>
            <a:r>
              <a:rPr lang="it-IT" sz="2800" dirty="0" smtClean="0"/>
              <a:t> </a:t>
            </a:r>
            <a:r>
              <a:rPr lang="it-IT" sz="2800" dirty="0" err="1" smtClean="0"/>
              <a:t>different</a:t>
            </a:r>
            <a:r>
              <a:rPr lang="it-IT" sz="2800" dirty="0" smtClean="0"/>
              <a:t> </a:t>
            </a:r>
            <a:r>
              <a:rPr lang="it-IT" sz="2800" dirty="0" err="1" smtClean="0"/>
              <a:t>platforms</a:t>
            </a:r>
            <a:r>
              <a:rPr lang="it-IT" sz="2800" dirty="0" smtClean="0"/>
              <a:t> </a:t>
            </a:r>
            <a:r>
              <a:rPr lang="it-IT" sz="2800" dirty="0" err="1" smtClean="0"/>
              <a:t>through</a:t>
            </a:r>
            <a:r>
              <a:rPr lang="it-IT" sz="2800" dirty="0" smtClean="0"/>
              <a:t> </a:t>
            </a:r>
            <a:r>
              <a:rPr lang="it-IT" sz="2800" dirty="0" err="1" smtClean="0"/>
              <a:t>which</a:t>
            </a:r>
            <a:r>
              <a:rPr lang="it-IT" sz="2800" dirty="0" smtClean="0"/>
              <a:t> </a:t>
            </a:r>
            <a:r>
              <a:rPr lang="it-IT" sz="2800" dirty="0" err="1" smtClean="0"/>
              <a:t>users</a:t>
            </a:r>
            <a:r>
              <a:rPr lang="it-IT" sz="2800" dirty="0" smtClean="0"/>
              <a:t> can </a:t>
            </a:r>
            <a:r>
              <a:rPr lang="it-IT" sz="2800" dirty="0" err="1" smtClean="0"/>
              <a:t>interact</a:t>
            </a:r>
            <a:r>
              <a:rPr lang="it-IT" sz="2800" dirty="0" smtClean="0"/>
              <a:t>  via the Internet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800" dirty="0" err="1" smtClean="0"/>
              <a:t>It</a:t>
            </a:r>
            <a:r>
              <a:rPr lang="it-IT" sz="2800" dirty="0" smtClean="0"/>
              <a:t> </a:t>
            </a:r>
            <a:r>
              <a:rPr lang="it-IT" sz="2800" dirty="0" err="1" smtClean="0"/>
              <a:t>is</a:t>
            </a:r>
            <a:r>
              <a:rPr lang="it-IT" sz="2800" dirty="0" smtClean="0"/>
              <a:t> </a:t>
            </a:r>
            <a:r>
              <a:rPr lang="it-IT" sz="2800" dirty="0" err="1" smtClean="0"/>
              <a:t>devised</a:t>
            </a:r>
            <a:r>
              <a:rPr lang="it-IT" sz="2800" dirty="0" smtClean="0"/>
              <a:t> and </a:t>
            </a:r>
            <a:r>
              <a:rPr lang="it-IT" sz="2800" dirty="0" err="1" smtClean="0"/>
              <a:t>developed</a:t>
            </a:r>
            <a:r>
              <a:rPr lang="it-IT" sz="2800" dirty="0" smtClean="0"/>
              <a:t> by </a:t>
            </a:r>
            <a:r>
              <a:rPr lang="it-IT" sz="2800" dirty="0" err="1" smtClean="0"/>
              <a:t>independent</a:t>
            </a:r>
            <a:r>
              <a:rPr lang="it-IT" sz="2800" dirty="0" smtClean="0"/>
              <a:t> </a:t>
            </a:r>
            <a:r>
              <a:rPr lang="it-IT" sz="2800" dirty="0" err="1" smtClean="0"/>
              <a:t>programmers</a:t>
            </a:r>
            <a:r>
              <a:rPr lang="it-IT" sz="2800" dirty="0" smtClean="0"/>
              <a:t> with an ’open code’ software.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800" dirty="0" err="1" smtClean="0"/>
              <a:t>It</a:t>
            </a:r>
            <a:r>
              <a:rPr lang="it-IT" sz="2800" dirty="0" smtClean="0"/>
              <a:t> can be </a:t>
            </a:r>
            <a:r>
              <a:rPr lang="it-IT" sz="2800" dirty="0" err="1" smtClean="0"/>
              <a:t>shared</a:t>
            </a:r>
            <a:r>
              <a:rPr lang="it-IT" sz="2800" dirty="0" smtClean="0"/>
              <a:t> by </a:t>
            </a:r>
            <a:r>
              <a:rPr lang="it-IT" sz="2800" dirty="0" err="1" smtClean="0"/>
              <a:t>people</a:t>
            </a:r>
            <a:r>
              <a:rPr lang="it-IT" sz="2800" dirty="0" smtClean="0"/>
              <a:t> in the community: </a:t>
            </a:r>
            <a:r>
              <a:rPr lang="it-IT" sz="2800" dirty="0" err="1" smtClean="0"/>
              <a:t>they</a:t>
            </a:r>
            <a:r>
              <a:rPr lang="it-IT" sz="2800" dirty="0" smtClean="0"/>
              <a:t> can use </a:t>
            </a:r>
            <a:r>
              <a:rPr lang="it-IT" sz="2800" dirty="0" err="1" smtClean="0"/>
              <a:t>it</a:t>
            </a:r>
            <a:r>
              <a:rPr lang="it-IT" sz="2800" dirty="0" smtClean="0"/>
              <a:t> </a:t>
            </a:r>
            <a:r>
              <a:rPr lang="it-IT" sz="2800" dirty="0" err="1" smtClean="0"/>
              <a:t>as</a:t>
            </a:r>
            <a:r>
              <a:rPr lang="it-IT" sz="2800" dirty="0" smtClean="0"/>
              <a:t> </a:t>
            </a:r>
            <a:r>
              <a:rPr lang="it-IT" sz="2800" dirty="0" err="1" smtClean="0"/>
              <a:t>it</a:t>
            </a:r>
            <a:r>
              <a:rPr lang="it-IT" sz="2800" dirty="0" smtClean="0"/>
              <a:t> </a:t>
            </a:r>
            <a:r>
              <a:rPr lang="it-IT" sz="2800" dirty="0" err="1" smtClean="0"/>
              <a:t>is</a:t>
            </a:r>
            <a:r>
              <a:rPr lang="it-IT" sz="2800" dirty="0" smtClean="0"/>
              <a:t>  or </a:t>
            </a:r>
            <a:r>
              <a:rPr lang="it-IT" sz="2800" dirty="0" err="1" smtClean="0"/>
              <a:t>modify</a:t>
            </a:r>
            <a:r>
              <a:rPr lang="it-IT" sz="2800" dirty="0" smtClean="0"/>
              <a:t> </a:t>
            </a:r>
            <a:r>
              <a:rPr lang="it-IT" sz="2800" dirty="0" err="1" smtClean="0"/>
              <a:t>it</a:t>
            </a:r>
            <a:r>
              <a:rPr lang="it-IT" sz="2800" dirty="0" smtClean="0"/>
              <a:t> </a:t>
            </a:r>
            <a:r>
              <a:rPr lang="it-IT" sz="2800" dirty="0" err="1" smtClean="0"/>
              <a:t>according</a:t>
            </a:r>
            <a:r>
              <a:rPr lang="it-IT" sz="2800" dirty="0" smtClean="0"/>
              <a:t> to </a:t>
            </a:r>
            <a:r>
              <a:rPr lang="it-IT" sz="2800" dirty="0" err="1" smtClean="0"/>
              <a:t>their</a:t>
            </a:r>
            <a:r>
              <a:rPr lang="it-IT" sz="2800" dirty="0" smtClean="0"/>
              <a:t> </a:t>
            </a:r>
            <a:r>
              <a:rPr lang="it-IT" sz="2800" dirty="0" err="1" smtClean="0"/>
              <a:t>needs</a:t>
            </a:r>
            <a:r>
              <a:rPr lang="it-IT" sz="2800" dirty="0" smtClean="0"/>
              <a:t>.</a:t>
            </a:r>
          </a:p>
          <a:p>
            <a:pPr marL="0" indent="0" algn="just">
              <a:lnSpc>
                <a:spcPct val="100000"/>
              </a:lnSpc>
              <a:buNone/>
            </a:pPr>
            <a:r>
              <a:rPr lang="it-IT" sz="2800" dirty="0" err="1" smtClean="0"/>
              <a:t>It</a:t>
            </a:r>
            <a:r>
              <a:rPr lang="it-IT" sz="2800" dirty="0" smtClean="0"/>
              <a:t> </a:t>
            </a:r>
            <a:r>
              <a:rPr lang="it-IT" sz="2800" dirty="0" err="1" smtClean="0"/>
              <a:t>is</a:t>
            </a:r>
            <a:r>
              <a:rPr lang="it-IT" sz="2800" dirty="0" smtClean="0"/>
              <a:t> </a:t>
            </a:r>
            <a:r>
              <a:rPr lang="it-IT" sz="2800" dirty="0" err="1" smtClean="0"/>
              <a:t>usually</a:t>
            </a:r>
            <a:r>
              <a:rPr lang="it-IT" sz="2800" dirty="0" smtClean="0"/>
              <a:t> free or </a:t>
            </a:r>
            <a:r>
              <a:rPr lang="it-IT" sz="2800" dirty="0" err="1" smtClean="0"/>
              <a:t>fairly</a:t>
            </a:r>
            <a:r>
              <a:rPr lang="it-IT" sz="2800" dirty="0" smtClean="0"/>
              <a:t> cheap.</a:t>
            </a:r>
          </a:p>
        </p:txBody>
      </p:sp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an OPEN SOURCE </a:t>
            </a:r>
            <a:r>
              <a:rPr lang="it-IT" dirty="0" err="1" smtClean="0"/>
              <a:t>platform</a:t>
            </a:r>
            <a:r>
              <a:rPr lang="it-IT" dirty="0" smtClean="0"/>
              <a:t>?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62646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82980" y="609600"/>
            <a:ext cx="10226040" cy="1356360"/>
          </a:xfrm>
        </p:spPr>
        <p:txBody>
          <a:bodyPr/>
          <a:lstStyle/>
          <a:p>
            <a:r>
              <a:rPr lang="it-IT" dirty="0" smtClean="0"/>
              <a:t>Some </a:t>
            </a:r>
            <a:r>
              <a:rPr lang="it-IT" dirty="0" err="1" smtClean="0"/>
              <a:t>feasible</a:t>
            </a:r>
            <a:r>
              <a:rPr lang="it-IT" dirty="0" smtClean="0"/>
              <a:t> </a:t>
            </a:r>
            <a:r>
              <a:rPr lang="it-IT" dirty="0" err="1" smtClean="0"/>
              <a:t>uses</a:t>
            </a:r>
            <a:r>
              <a:rPr lang="it-IT" dirty="0" smtClean="0"/>
              <a:t> of a </a:t>
            </a:r>
            <a:r>
              <a:rPr lang="it-IT" dirty="0" err="1" smtClean="0"/>
              <a:t>platform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59565" y="2148840"/>
            <a:ext cx="9872871" cy="4328160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it-IT" sz="2800" dirty="0" smtClean="0"/>
              <a:t>A </a:t>
            </a:r>
            <a:r>
              <a:rPr lang="it-IT" sz="2800" dirty="0" err="1" smtClean="0"/>
              <a:t>platform</a:t>
            </a:r>
            <a:r>
              <a:rPr lang="it-IT" sz="2800" dirty="0" smtClean="0"/>
              <a:t> </a:t>
            </a:r>
            <a:r>
              <a:rPr lang="it-IT" sz="2800" dirty="0" err="1" smtClean="0"/>
              <a:t>allows</a:t>
            </a:r>
            <a:r>
              <a:rPr lang="it-IT" sz="2800" dirty="0" smtClean="0"/>
              <a:t> </a:t>
            </a:r>
            <a:r>
              <a:rPr lang="it-IT" sz="2800" dirty="0" err="1" smtClean="0"/>
              <a:t>you</a:t>
            </a:r>
            <a:r>
              <a:rPr lang="it-IT" sz="2800" dirty="0" smtClean="0"/>
              <a:t> to: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2800" dirty="0" err="1"/>
              <a:t>h</a:t>
            </a:r>
            <a:r>
              <a:rPr lang="it-IT" sz="2800" dirty="0" err="1" smtClean="0"/>
              <a:t>and</a:t>
            </a:r>
            <a:r>
              <a:rPr lang="it-IT" sz="2800" dirty="0" smtClean="0"/>
              <a:t> out </a:t>
            </a:r>
            <a:r>
              <a:rPr lang="it-IT" sz="2800" dirty="0" err="1" smtClean="0"/>
              <a:t>materials</a:t>
            </a:r>
            <a:r>
              <a:rPr lang="it-IT" sz="2800" dirty="0" smtClean="0"/>
              <a:t>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2800" dirty="0"/>
              <a:t>m</a:t>
            </a:r>
            <a:r>
              <a:rPr lang="it-IT" sz="2800" dirty="0" smtClean="0"/>
              <a:t>oderate </a:t>
            </a:r>
            <a:r>
              <a:rPr lang="it-IT" sz="2800" dirty="0" err="1" smtClean="0"/>
              <a:t>discussions</a:t>
            </a:r>
            <a:r>
              <a:rPr lang="it-IT" sz="2800" dirty="0" smtClean="0"/>
              <a:t> </a:t>
            </a:r>
            <a:r>
              <a:rPr lang="it-IT" sz="2800" dirty="0" err="1" smtClean="0"/>
              <a:t>between</a:t>
            </a:r>
            <a:r>
              <a:rPr lang="it-IT" sz="2800" dirty="0" smtClean="0"/>
              <a:t> </a:t>
            </a:r>
            <a:r>
              <a:rPr lang="it-IT" sz="2800" dirty="0" err="1" smtClean="0"/>
              <a:t>teachers</a:t>
            </a:r>
            <a:r>
              <a:rPr lang="it-IT" sz="2800" dirty="0" smtClean="0"/>
              <a:t> and </a:t>
            </a:r>
            <a:r>
              <a:rPr lang="it-IT" sz="2800" dirty="0" err="1" smtClean="0"/>
              <a:t>students</a:t>
            </a:r>
            <a:r>
              <a:rPr lang="it-IT" sz="2800" dirty="0" smtClean="0"/>
              <a:t>, and </a:t>
            </a:r>
            <a:r>
              <a:rPr lang="it-IT" sz="2800" dirty="0" err="1" smtClean="0"/>
              <a:t>between</a:t>
            </a:r>
            <a:r>
              <a:rPr lang="it-IT" sz="2800" dirty="0" smtClean="0"/>
              <a:t> </a:t>
            </a:r>
            <a:r>
              <a:rPr lang="it-IT" sz="2800" dirty="0" err="1" smtClean="0"/>
              <a:t>students</a:t>
            </a:r>
            <a:r>
              <a:rPr lang="it-IT" sz="2800" dirty="0" smtClean="0"/>
              <a:t>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2800" dirty="0" err="1"/>
              <a:t>c</a:t>
            </a:r>
            <a:r>
              <a:rPr lang="it-IT" sz="2800" dirty="0" err="1" smtClean="0"/>
              <a:t>lear</a:t>
            </a:r>
            <a:r>
              <a:rPr lang="it-IT" sz="2800" dirty="0" smtClean="0"/>
              <a:t> out </a:t>
            </a:r>
            <a:r>
              <a:rPr lang="it-IT" sz="2800" dirty="0" err="1" smtClean="0"/>
              <a:t>students</a:t>
            </a:r>
            <a:r>
              <a:rPr lang="it-IT" sz="2800" dirty="0" smtClean="0"/>
              <a:t>’ </a:t>
            </a:r>
            <a:r>
              <a:rPr lang="it-IT" sz="2800" dirty="0" err="1" smtClean="0"/>
              <a:t>doubts</a:t>
            </a:r>
            <a:r>
              <a:rPr lang="it-IT" sz="2800" dirty="0" smtClean="0"/>
              <a:t>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2800" dirty="0" err="1"/>
              <a:t>g</a:t>
            </a:r>
            <a:r>
              <a:rPr lang="it-IT" sz="2800" dirty="0" err="1" smtClean="0"/>
              <a:t>ive</a:t>
            </a:r>
            <a:r>
              <a:rPr lang="it-IT" sz="2800" dirty="0" smtClean="0"/>
              <a:t> information on </a:t>
            </a:r>
            <a:r>
              <a:rPr lang="it-IT" sz="2800" dirty="0" err="1" smtClean="0"/>
              <a:t>how</a:t>
            </a:r>
            <a:r>
              <a:rPr lang="it-IT" sz="2800" dirty="0" smtClean="0"/>
              <a:t> to </a:t>
            </a:r>
            <a:r>
              <a:rPr lang="it-IT" sz="2800" dirty="0" err="1" smtClean="0"/>
              <a:t>organise</a:t>
            </a:r>
            <a:r>
              <a:rPr lang="it-IT" sz="2800" dirty="0" smtClean="0"/>
              <a:t> </a:t>
            </a:r>
            <a:r>
              <a:rPr lang="it-IT" sz="2800" dirty="0" err="1" smtClean="0"/>
              <a:t>activities</a:t>
            </a:r>
            <a:r>
              <a:rPr lang="it-IT" sz="2800" dirty="0" smtClean="0"/>
              <a:t>,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it-IT" sz="2800" dirty="0"/>
              <a:t>c</a:t>
            </a:r>
            <a:r>
              <a:rPr lang="it-IT" sz="2800" dirty="0" smtClean="0"/>
              <a:t>reate </a:t>
            </a:r>
            <a:r>
              <a:rPr lang="it-IT" sz="2800" dirty="0" err="1" smtClean="0"/>
              <a:t>files</a:t>
            </a:r>
            <a:r>
              <a:rPr lang="it-IT" sz="2800" dirty="0" smtClean="0"/>
              <a:t> in </a:t>
            </a:r>
            <a:r>
              <a:rPr lang="it-IT" sz="2800" dirty="0" err="1" smtClean="0"/>
              <a:t>order</a:t>
            </a:r>
            <a:r>
              <a:rPr lang="it-IT" sz="2800" dirty="0" smtClean="0"/>
              <a:t> to </a:t>
            </a:r>
            <a:r>
              <a:rPr lang="it-IT" sz="2800" dirty="0" err="1" smtClean="0"/>
              <a:t>keep</a:t>
            </a:r>
            <a:r>
              <a:rPr lang="it-IT" sz="2800" dirty="0" smtClean="0"/>
              <a:t> a record of </a:t>
            </a:r>
            <a:r>
              <a:rPr lang="it-IT" sz="2800" dirty="0" err="1" smtClean="0"/>
              <a:t>teaching</a:t>
            </a:r>
            <a:r>
              <a:rPr lang="it-IT" sz="2800" dirty="0" smtClean="0"/>
              <a:t> </a:t>
            </a:r>
            <a:r>
              <a:rPr lang="it-IT" sz="2800" dirty="0" err="1" smtClean="0"/>
              <a:t>materials</a:t>
            </a:r>
            <a:r>
              <a:rPr lang="it-IT" sz="2800" dirty="0" smtClean="0"/>
              <a:t> </a:t>
            </a:r>
            <a:r>
              <a:rPr lang="it-IT" sz="2800" dirty="0" err="1" smtClean="0"/>
              <a:t>which</a:t>
            </a:r>
            <a:r>
              <a:rPr lang="it-IT" sz="2800" dirty="0" smtClean="0"/>
              <a:t> </a:t>
            </a:r>
            <a:r>
              <a:rPr lang="it-IT" sz="2800" dirty="0" err="1" smtClean="0"/>
              <a:t>may</a:t>
            </a:r>
            <a:r>
              <a:rPr lang="it-IT" sz="2800" dirty="0" smtClean="0"/>
              <a:t> be put to future use, </a:t>
            </a:r>
            <a:r>
              <a:rPr lang="it-IT" sz="2800" dirty="0" err="1" smtClean="0"/>
              <a:t>administer</a:t>
            </a:r>
            <a:r>
              <a:rPr lang="it-IT" sz="2800" dirty="0" smtClean="0"/>
              <a:t> </a:t>
            </a:r>
            <a:r>
              <a:rPr lang="it-IT" sz="2800" dirty="0" err="1" smtClean="0"/>
              <a:t>mid</a:t>
            </a:r>
            <a:r>
              <a:rPr lang="it-IT" sz="2800" dirty="0" smtClean="0"/>
              <a:t> </a:t>
            </a:r>
            <a:r>
              <a:rPr lang="it-IT" sz="2800" dirty="0" err="1" smtClean="0"/>
              <a:t>term</a:t>
            </a:r>
            <a:r>
              <a:rPr lang="it-IT" sz="2800" dirty="0" smtClean="0"/>
              <a:t> and </a:t>
            </a:r>
            <a:r>
              <a:rPr lang="it-IT" sz="2800" dirty="0" err="1" smtClean="0"/>
              <a:t>final</a:t>
            </a:r>
            <a:r>
              <a:rPr lang="it-IT" sz="2800" dirty="0" smtClean="0"/>
              <a:t> </a:t>
            </a:r>
            <a:r>
              <a:rPr lang="it-IT" sz="2800" dirty="0" err="1" smtClean="0"/>
              <a:t>exams</a:t>
            </a:r>
            <a:r>
              <a:rPr lang="it-IT" sz="2800" dirty="0" smtClean="0"/>
              <a:t>.</a:t>
            </a:r>
          </a:p>
          <a:p>
            <a:pPr marL="0" indent="0">
              <a:lnSpc>
                <a:spcPct val="100000"/>
              </a:lnSpc>
              <a:buNone/>
            </a:pPr>
            <a:endParaRPr lang="it-IT" sz="2800" dirty="0" smtClean="0"/>
          </a:p>
        </p:txBody>
      </p:sp>
    </p:spTree>
    <p:extLst>
      <p:ext uri="{BB962C8B-B14F-4D97-AF65-F5344CB8AC3E}">
        <p14:creationId xmlns:p14="http://schemas.microsoft.com/office/powerpoint/2010/main" val="33091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</a:t>
            </a:r>
            <a:r>
              <a:rPr lang="it-IT" dirty="0" err="1" smtClean="0"/>
              <a:t>good</a:t>
            </a:r>
            <a:r>
              <a:rPr lang="it-IT" dirty="0" smtClean="0"/>
              <a:t> </a:t>
            </a:r>
            <a:r>
              <a:rPr lang="it-IT" dirty="0" err="1" smtClean="0"/>
              <a:t>platform</a:t>
            </a:r>
            <a:r>
              <a:rPr lang="it-IT" dirty="0" smtClean="0"/>
              <a:t> </a:t>
            </a:r>
            <a:r>
              <a:rPr lang="it-IT" dirty="0" err="1" smtClean="0"/>
              <a:t>enables</a:t>
            </a:r>
            <a:r>
              <a:rPr lang="it-IT" dirty="0" smtClean="0"/>
              <a:t> </a:t>
            </a:r>
            <a:r>
              <a:rPr lang="it-IT" dirty="0" err="1" smtClean="0"/>
              <a:t>you</a:t>
            </a:r>
            <a:r>
              <a:rPr lang="it-IT" dirty="0" smtClean="0"/>
              <a:t> to: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143000" y="2057399"/>
            <a:ext cx="9872871" cy="4511351"/>
          </a:xfrm>
        </p:spPr>
        <p:txBody>
          <a:bodyPr>
            <a:noAutofit/>
          </a:bodyPr>
          <a:lstStyle/>
          <a:p>
            <a:pPr marL="0" indent="0" algn="just">
              <a:spcBef>
                <a:spcPts val="1200"/>
              </a:spcBef>
              <a:buNone/>
            </a:pPr>
            <a:r>
              <a:rPr lang="it-IT" sz="2800" dirty="0" err="1" smtClean="0"/>
              <a:t>Handle</a:t>
            </a:r>
            <a:r>
              <a:rPr lang="it-IT" sz="2800" dirty="0" smtClean="0"/>
              <a:t> </a:t>
            </a:r>
            <a:r>
              <a:rPr lang="it-IT" sz="2800" dirty="0" err="1" smtClean="0"/>
              <a:t>users</a:t>
            </a:r>
            <a:r>
              <a:rPr lang="it-IT" sz="2800" dirty="0" smtClean="0"/>
              <a:t> (</a:t>
            </a:r>
            <a:r>
              <a:rPr lang="it-IT" sz="2800" dirty="0" err="1" smtClean="0"/>
              <a:t>signing</a:t>
            </a:r>
            <a:r>
              <a:rPr lang="it-IT" sz="2800" dirty="0" smtClean="0"/>
              <a:t> up of </a:t>
            </a:r>
            <a:r>
              <a:rPr lang="it-IT" sz="2800" dirty="0" err="1" smtClean="0"/>
              <a:t>teachers</a:t>
            </a:r>
            <a:r>
              <a:rPr lang="it-IT" sz="2800" dirty="0" smtClean="0"/>
              <a:t>, tutors, </a:t>
            </a:r>
            <a:r>
              <a:rPr lang="it-IT" sz="2800" dirty="0" err="1" smtClean="0"/>
              <a:t>students</a:t>
            </a:r>
            <a:r>
              <a:rPr lang="it-IT" sz="2800" dirty="0" smtClean="0"/>
              <a:t>) and create </a:t>
            </a:r>
            <a:r>
              <a:rPr lang="it-IT" sz="2800" dirty="0" err="1" smtClean="0"/>
              <a:t>groups</a:t>
            </a:r>
            <a:r>
              <a:rPr lang="it-IT" sz="2800" dirty="0" smtClean="0"/>
              <a:t>; </a:t>
            </a:r>
            <a:r>
              <a:rPr lang="it-IT" sz="2800" dirty="0" err="1" smtClean="0"/>
              <a:t>handle</a:t>
            </a:r>
            <a:r>
              <a:rPr lang="it-IT" sz="2800" dirty="0" smtClean="0"/>
              <a:t> </a:t>
            </a:r>
            <a:r>
              <a:rPr lang="it-IT" sz="2800" dirty="0" err="1" smtClean="0"/>
              <a:t>teaching</a:t>
            </a:r>
            <a:r>
              <a:rPr lang="it-IT" sz="2800" dirty="0" smtClean="0"/>
              <a:t> </a:t>
            </a:r>
            <a:r>
              <a:rPr lang="it-IT" sz="2800" dirty="0" err="1" smtClean="0"/>
              <a:t>materials</a:t>
            </a:r>
            <a:r>
              <a:rPr lang="it-IT" sz="2800" dirty="0" smtClean="0"/>
              <a:t> and </a:t>
            </a:r>
            <a:r>
              <a:rPr lang="it-IT" sz="2800" dirty="0" err="1" smtClean="0"/>
              <a:t>objects</a:t>
            </a:r>
            <a:r>
              <a:rPr lang="it-IT" sz="2800" dirty="0" smtClean="0"/>
              <a:t> (HTML </a:t>
            </a:r>
            <a:r>
              <a:rPr lang="it-IT" sz="2800" dirty="0" err="1" smtClean="0"/>
              <a:t>pages</a:t>
            </a:r>
            <a:r>
              <a:rPr lang="it-IT" sz="2800" dirty="0" smtClean="0"/>
              <a:t> and </a:t>
            </a:r>
            <a:r>
              <a:rPr lang="it-IT" sz="2800" dirty="0" err="1" smtClean="0"/>
              <a:t>learning</a:t>
            </a:r>
            <a:r>
              <a:rPr lang="it-IT" sz="2800" dirty="0" smtClean="0"/>
              <a:t> </a:t>
            </a:r>
            <a:r>
              <a:rPr lang="it-IT" sz="2800" dirty="0" err="1" smtClean="0"/>
              <a:t>objects</a:t>
            </a:r>
            <a:r>
              <a:rPr lang="it-IT" sz="2800" dirty="0" smtClean="0"/>
              <a:t>);</a:t>
            </a:r>
            <a:r>
              <a:rPr lang="it-IT" sz="2800" dirty="0" err="1" smtClean="0"/>
              <a:t>handle</a:t>
            </a:r>
            <a:r>
              <a:rPr lang="it-IT" sz="2800" dirty="0" smtClean="0"/>
              <a:t> </a:t>
            </a:r>
            <a:r>
              <a:rPr lang="it-IT" sz="2800" dirty="0" err="1" smtClean="0"/>
              <a:t>results</a:t>
            </a:r>
            <a:r>
              <a:rPr lang="it-IT" sz="2800" dirty="0" smtClean="0"/>
              <a:t> , </a:t>
            </a:r>
            <a:r>
              <a:rPr lang="it-IT" sz="2800" dirty="0" err="1" smtClean="0"/>
              <a:t>assess</a:t>
            </a:r>
            <a:r>
              <a:rPr lang="it-IT" sz="2800" dirty="0" smtClean="0"/>
              <a:t> </a:t>
            </a:r>
            <a:r>
              <a:rPr lang="it-IT" sz="2800" dirty="0" err="1" smtClean="0"/>
              <a:t>scores</a:t>
            </a:r>
            <a:r>
              <a:rPr lang="it-IT" sz="2800" dirty="0" smtClean="0"/>
              <a:t> and </a:t>
            </a:r>
            <a:r>
              <a:rPr lang="it-IT" sz="2800" dirty="0" err="1" smtClean="0"/>
              <a:t>give</a:t>
            </a:r>
            <a:r>
              <a:rPr lang="it-IT" sz="2800" dirty="0" smtClean="0"/>
              <a:t> </a:t>
            </a:r>
            <a:r>
              <a:rPr lang="it-IT" sz="2800" dirty="0" err="1" smtClean="0"/>
              <a:t>marks</a:t>
            </a:r>
            <a:r>
              <a:rPr lang="it-IT" sz="2800" dirty="0" smtClean="0"/>
              <a:t> (with </a:t>
            </a:r>
            <a:r>
              <a:rPr lang="it-IT" sz="2800" dirty="0" err="1" smtClean="0"/>
              <a:t>traceable</a:t>
            </a:r>
            <a:r>
              <a:rPr lang="it-IT" sz="2800" dirty="0" smtClean="0"/>
              <a:t> </a:t>
            </a:r>
            <a:r>
              <a:rPr lang="it-IT" sz="2800" dirty="0" err="1" smtClean="0"/>
              <a:t>activities</a:t>
            </a:r>
            <a:r>
              <a:rPr lang="it-IT" sz="2800" dirty="0" smtClean="0"/>
              <a:t>, </a:t>
            </a:r>
            <a:r>
              <a:rPr lang="it-IT" sz="2800" dirty="0" err="1" smtClean="0"/>
              <a:t>school</a:t>
            </a:r>
            <a:r>
              <a:rPr lang="it-IT" sz="2800" dirty="0" smtClean="0"/>
              <a:t> reports, </a:t>
            </a:r>
            <a:r>
              <a:rPr lang="it-IT" sz="2800" dirty="0" err="1" smtClean="0"/>
              <a:t>etc</a:t>
            </a:r>
            <a:r>
              <a:rPr lang="it-IT" sz="2800" dirty="0" smtClean="0"/>
              <a:t>,); monitor </a:t>
            </a:r>
            <a:r>
              <a:rPr lang="it-IT" sz="2800" dirty="0" err="1" smtClean="0"/>
              <a:t>users’interaction</a:t>
            </a:r>
            <a:r>
              <a:rPr lang="it-IT" sz="2800" dirty="0" smtClean="0"/>
              <a:t> and </a:t>
            </a:r>
            <a:r>
              <a:rPr lang="it-IT" sz="2800" dirty="0" err="1" smtClean="0"/>
              <a:t>give</a:t>
            </a:r>
            <a:r>
              <a:rPr lang="it-IT" sz="2800" dirty="0" smtClean="0"/>
              <a:t> feedback; </a:t>
            </a:r>
            <a:r>
              <a:rPr lang="it-IT" sz="2800" dirty="0" err="1" smtClean="0"/>
              <a:t>handle</a:t>
            </a:r>
            <a:r>
              <a:rPr lang="it-IT" sz="2800" dirty="0" smtClean="0"/>
              <a:t> </a:t>
            </a:r>
            <a:r>
              <a:rPr lang="it-IT" sz="2800" dirty="0" err="1" smtClean="0"/>
              <a:t>users’interaction</a:t>
            </a:r>
            <a:r>
              <a:rPr lang="it-IT" sz="2800" dirty="0" smtClean="0"/>
              <a:t> (</a:t>
            </a:r>
            <a:r>
              <a:rPr lang="it-IT" sz="2800" dirty="0" err="1" smtClean="0"/>
              <a:t>through</a:t>
            </a:r>
            <a:r>
              <a:rPr lang="it-IT" sz="2800" dirty="0" smtClean="0"/>
              <a:t> </a:t>
            </a:r>
            <a:r>
              <a:rPr lang="it-IT" sz="2800" dirty="0" err="1" smtClean="0"/>
              <a:t>communicative</a:t>
            </a:r>
            <a:r>
              <a:rPr lang="it-IT" sz="2800" dirty="0" smtClean="0"/>
              <a:t> and collaborative </a:t>
            </a:r>
            <a:r>
              <a:rPr lang="it-IT" sz="2800" dirty="0" err="1" smtClean="0"/>
              <a:t>forums</a:t>
            </a:r>
            <a:r>
              <a:rPr lang="it-IT" sz="2800" dirty="0" smtClean="0"/>
              <a:t>, chat rooms and </a:t>
            </a:r>
            <a:r>
              <a:rPr lang="it-IT" sz="2800" dirty="0" err="1" smtClean="0"/>
              <a:t>exchange</a:t>
            </a:r>
            <a:r>
              <a:rPr lang="it-IT" sz="2800" dirty="0" smtClean="0"/>
              <a:t> of audio/text </a:t>
            </a:r>
            <a:r>
              <a:rPr lang="it-IT" sz="2800" dirty="0" err="1" smtClean="0"/>
              <a:t>files</a:t>
            </a:r>
            <a:r>
              <a:rPr lang="it-IT" sz="2800" dirty="0" smtClean="0"/>
              <a:t>, </a:t>
            </a:r>
            <a:r>
              <a:rPr lang="it-IT" sz="2800" dirty="0" err="1" smtClean="0"/>
              <a:t>videoconferences</a:t>
            </a:r>
            <a:r>
              <a:rPr lang="it-IT" sz="2800" dirty="0" smtClean="0"/>
              <a:t> and the </a:t>
            </a:r>
            <a:r>
              <a:rPr lang="it-IT" sz="2800" dirty="0" err="1" smtClean="0"/>
              <a:t>like</a:t>
            </a:r>
            <a:r>
              <a:rPr lang="it-IT" sz="2800" dirty="0"/>
              <a:t>.</a:t>
            </a:r>
            <a:endParaRPr lang="it-IT" sz="2800" dirty="0" smtClean="0"/>
          </a:p>
        </p:txBody>
      </p:sp>
    </p:spTree>
    <p:extLst>
      <p:ext uri="{BB962C8B-B14F-4D97-AF65-F5344CB8AC3E}">
        <p14:creationId xmlns:p14="http://schemas.microsoft.com/office/powerpoint/2010/main" val="1616025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58240" y="609600"/>
            <a:ext cx="9875520" cy="1356360"/>
          </a:xfrm>
        </p:spPr>
        <p:txBody>
          <a:bodyPr/>
          <a:lstStyle/>
          <a:p>
            <a:pPr algn="ctr"/>
            <a:r>
              <a:rPr lang="it-IT" dirty="0" err="1" smtClean="0">
                <a:solidFill>
                  <a:srgbClr val="000000"/>
                </a:solidFill>
              </a:rPr>
              <a:t>These</a:t>
            </a:r>
            <a:r>
              <a:rPr lang="it-IT" dirty="0" smtClean="0">
                <a:solidFill>
                  <a:srgbClr val="000000"/>
                </a:solidFill>
              </a:rPr>
              <a:t> are some of the </a:t>
            </a:r>
            <a:r>
              <a:rPr lang="it-IT" dirty="0" err="1" smtClean="0">
                <a:solidFill>
                  <a:srgbClr val="000000"/>
                </a:solidFill>
              </a:rPr>
              <a:t>most</a:t>
            </a:r>
            <a:r>
              <a:rPr lang="it-IT" dirty="0" smtClean="0">
                <a:solidFill>
                  <a:srgbClr val="000000"/>
                </a:solidFill>
              </a:rPr>
              <a:t> common </a:t>
            </a:r>
            <a:r>
              <a:rPr lang="it-IT" dirty="0" err="1" smtClean="0">
                <a:solidFill>
                  <a:srgbClr val="000000"/>
                </a:solidFill>
              </a:rPr>
              <a:t>platforms</a:t>
            </a:r>
            <a:r>
              <a:rPr lang="it-IT" dirty="0" smtClean="0">
                <a:solidFill>
                  <a:srgbClr val="000000"/>
                </a:solidFill>
              </a:rPr>
              <a:t>*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143000" y="2057400"/>
            <a:ext cx="4754880" cy="3261050"/>
          </a:xfrm>
        </p:spPr>
        <p:txBody>
          <a:bodyPr>
            <a:normAutofit/>
          </a:bodyPr>
          <a:lstStyle/>
          <a:p>
            <a:pPr marL="252000" lvl="0" indent="-252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</a:pPr>
            <a:r>
              <a:rPr lang="it-IT" sz="2800" dirty="0">
                <a:solidFill>
                  <a:srgbClr val="000000"/>
                </a:solidFill>
              </a:rPr>
              <a:t>MOODLE (Australia)</a:t>
            </a:r>
          </a:p>
          <a:p>
            <a:pPr marL="252000" lvl="0" indent="-252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</a:pPr>
            <a:r>
              <a:rPr lang="it-IT" sz="2800" dirty="0">
                <a:solidFill>
                  <a:srgbClr val="000000"/>
                </a:solidFill>
              </a:rPr>
              <a:t>CLAROLINE (</a:t>
            </a:r>
            <a:r>
              <a:rPr lang="it-IT" sz="2800" dirty="0" err="1" smtClean="0">
                <a:solidFill>
                  <a:srgbClr val="000000"/>
                </a:solidFill>
              </a:rPr>
              <a:t>Belgium</a:t>
            </a:r>
            <a:r>
              <a:rPr lang="it-IT" sz="2800" dirty="0" smtClean="0">
                <a:solidFill>
                  <a:srgbClr val="000000"/>
                </a:solidFill>
              </a:rPr>
              <a:t>)</a:t>
            </a:r>
            <a:endParaRPr lang="it-IT" sz="2800" dirty="0">
              <a:solidFill>
                <a:srgbClr val="000000"/>
              </a:solidFill>
            </a:endParaRPr>
          </a:p>
          <a:p>
            <a:pPr marL="252000" lvl="0" indent="-252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</a:pPr>
            <a:r>
              <a:rPr lang="it-IT" sz="2800" dirty="0">
                <a:solidFill>
                  <a:srgbClr val="000000"/>
                </a:solidFill>
              </a:rPr>
              <a:t>DOKEOS (</a:t>
            </a:r>
            <a:r>
              <a:rPr lang="it-IT" sz="2800" dirty="0" err="1" smtClean="0">
                <a:solidFill>
                  <a:srgbClr val="000000"/>
                </a:solidFill>
              </a:rPr>
              <a:t>Belgium</a:t>
            </a:r>
            <a:r>
              <a:rPr lang="it-IT" sz="2800" dirty="0" smtClean="0">
                <a:solidFill>
                  <a:srgbClr val="000000"/>
                </a:solidFill>
              </a:rPr>
              <a:t>)</a:t>
            </a:r>
            <a:endParaRPr lang="it-IT" sz="2800" dirty="0">
              <a:solidFill>
                <a:srgbClr val="000000"/>
              </a:solidFill>
            </a:endParaRPr>
          </a:p>
          <a:p>
            <a:pPr marL="252000" lvl="0" indent="-252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</a:pPr>
            <a:r>
              <a:rPr lang="it-IT" sz="2800" dirty="0">
                <a:solidFill>
                  <a:srgbClr val="000000"/>
                </a:solidFill>
              </a:rPr>
              <a:t>ATUTOR (Canada)</a:t>
            </a:r>
          </a:p>
          <a:p>
            <a:pPr marL="252000" lvl="0" indent="-252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</a:pPr>
            <a:r>
              <a:rPr lang="it-IT" sz="2800" dirty="0" smtClean="0">
                <a:solidFill>
                  <a:srgbClr val="000000"/>
                </a:solidFill>
              </a:rPr>
              <a:t>OLAT </a:t>
            </a:r>
            <a:r>
              <a:rPr lang="it-IT" sz="2800" dirty="0">
                <a:solidFill>
                  <a:srgbClr val="000000"/>
                </a:solidFill>
              </a:rPr>
              <a:t>(</a:t>
            </a:r>
            <a:r>
              <a:rPr lang="it-IT" sz="2800" dirty="0" err="1" smtClean="0">
                <a:solidFill>
                  <a:srgbClr val="000000"/>
                </a:solidFill>
              </a:rPr>
              <a:t>SWitzerland</a:t>
            </a:r>
            <a:r>
              <a:rPr lang="it-IT" sz="2800" dirty="0" smtClean="0">
                <a:solidFill>
                  <a:srgbClr val="000000"/>
                </a:solidFill>
              </a:rPr>
              <a:t>)</a:t>
            </a:r>
            <a:endParaRPr lang="it-IT" sz="2800" dirty="0">
              <a:solidFill>
                <a:srgbClr val="000000"/>
              </a:solidFill>
            </a:endParaRP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252000" lvl="0" indent="-252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</a:pPr>
            <a:r>
              <a:rPr lang="it-IT" sz="2800" dirty="0" smtClean="0">
                <a:solidFill>
                  <a:srgbClr val="000000"/>
                </a:solidFill>
              </a:rPr>
              <a:t>DOCEBO </a:t>
            </a:r>
            <a:r>
              <a:rPr lang="it-IT" sz="2800" dirty="0">
                <a:solidFill>
                  <a:srgbClr val="000000"/>
                </a:solidFill>
              </a:rPr>
              <a:t>(</a:t>
            </a:r>
            <a:r>
              <a:rPr lang="it-IT" sz="2800" dirty="0" err="1" smtClean="0">
                <a:solidFill>
                  <a:srgbClr val="000000"/>
                </a:solidFill>
              </a:rPr>
              <a:t>Italy</a:t>
            </a:r>
            <a:r>
              <a:rPr lang="it-IT" sz="2800" dirty="0" smtClean="0">
                <a:solidFill>
                  <a:srgbClr val="000000"/>
                </a:solidFill>
              </a:rPr>
              <a:t>)</a:t>
            </a:r>
            <a:endParaRPr lang="it-IT" sz="2800" dirty="0">
              <a:solidFill>
                <a:srgbClr val="000000"/>
              </a:solidFill>
            </a:endParaRPr>
          </a:p>
          <a:p>
            <a:pPr marL="252000" lvl="0" indent="-252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</a:pPr>
            <a:r>
              <a:rPr lang="it-IT" sz="2800" dirty="0">
                <a:solidFill>
                  <a:srgbClr val="000000"/>
                </a:solidFill>
              </a:rPr>
              <a:t>ADA (</a:t>
            </a:r>
            <a:r>
              <a:rPr lang="it-IT" sz="2800" dirty="0" err="1" smtClean="0">
                <a:solidFill>
                  <a:srgbClr val="000000"/>
                </a:solidFill>
              </a:rPr>
              <a:t>Italy</a:t>
            </a:r>
            <a:r>
              <a:rPr lang="it-IT" sz="2800" dirty="0" smtClean="0">
                <a:solidFill>
                  <a:srgbClr val="000000"/>
                </a:solidFill>
              </a:rPr>
              <a:t>)</a:t>
            </a:r>
            <a:endParaRPr lang="it-IT" sz="2800" dirty="0">
              <a:solidFill>
                <a:srgbClr val="000000"/>
              </a:solidFill>
            </a:endParaRPr>
          </a:p>
          <a:p>
            <a:pPr marL="252000" lvl="0" indent="-252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</a:pPr>
            <a:r>
              <a:rPr lang="it-IT" sz="2800" dirty="0">
                <a:solidFill>
                  <a:srgbClr val="000000"/>
                </a:solidFill>
              </a:rPr>
              <a:t>FORMA (</a:t>
            </a:r>
            <a:r>
              <a:rPr lang="it-IT" sz="2800" dirty="0" err="1" smtClean="0">
                <a:solidFill>
                  <a:srgbClr val="000000"/>
                </a:solidFill>
              </a:rPr>
              <a:t>Italy</a:t>
            </a:r>
            <a:r>
              <a:rPr lang="it-IT" sz="2800" dirty="0" smtClean="0">
                <a:solidFill>
                  <a:srgbClr val="000000"/>
                </a:solidFill>
              </a:rPr>
              <a:t>)</a:t>
            </a:r>
            <a:endParaRPr lang="it-IT" sz="2800" dirty="0">
              <a:solidFill>
                <a:srgbClr val="000000"/>
              </a:solidFill>
            </a:endParaRPr>
          </a:p>
          <a:p>
            <a:pPr marL="252000" lvl="0" indent="-252000">
              <a:lnSpc>
                <a:spcPct val="100000"/>
              </a:lnSpc>
              <a:spcBef>
                <a:spcPts val="1800"/>
              </a:spcBef>
              <a:buClr>
                <a:srgbClr val="000000"/>
              </a:buClr>
            </a:pPr>
            <a:r>
              <a:rPr lang="it-IT" sz="2800" dirty="0">
                <a:solidFill>
                  <a:srgbClr val="000000"/>
                </a:solidFill>
              </a:rPr>
              <a:t>EFRONT (</a:t>
            </a:r>
            <a:r>
              <a:rPr lang="it-IT" sz="2800" dirty="0" err="1" smtClean="0">
                <a:solidFill>
                  <a:srgbClr val="000000"/>
                </a:solidFill>
              </a:rPr>
              <a:t>Greece</a:t>
            </a:r>
            <a:r>
              <a:rPr lang="it-IT" sz="2800" dirty="0" smtClean="0">
                <a:solidFill>
                  <a:srgbClr val="000000"/>
                </a:solidFill>
              </a:rPr>
              <a:t>)</a:t>
            </a:r>
            <a:endParaRPr lang="it-IT" sz="2800" dirty="0">
              <a:solidFill>
                <a:srgbClr val="00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97036" y="5896947"/>
            <a:ext cx="10190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 smtClean="0"/>
              <a:t>*   The country </a:t>
            </a:r>
            <a:r>
              <a:rPr lang="it-IT" sz="1600" i="1" dirty="0" err="1" smtClean="0"/>
              <a:t>refers</a:t>
            </a:r>
            <a:r>
              <a:rPr lang="it-IT" sz="1600" i="1" dirty="0" smtClean="0"/>
              <a:t> to the </a:t>
            </a:r>
            <a:r>
              <a:rPr lang="it-IT" sz="1600" i="1" dirty="0" err="1" smtClean="0"/>
              <a:t>nation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where</a:t>
            </a:r>
            <a:r>
              <a:rPr lang="it-IT" sz="1600" i="1" dirty="0" smtClean="0"/>
              <a:t> the </a:t>
            </a:r>
            <a:r>
              <a:rPr lang="it-IT" sz="1600" i="1" dirty="0" err="1" smtClean="0"/>
              <a:t>platform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was</a:t>
            </a:r>
            <a:r>
              <a:rPr lang="it-IT" sz="1600" i="1" dirty="0" smtClean="0"/>
              <a:t> first set up; </a:t>
            </a:r>
            <a:r>
              <a:rPr lang="it-IT" sz="1600" i="1" dirty="0" err="1" smtClean="0"/>
              <a:t>but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isuccessful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platforms</a:t>
            </a:r>
            <a:r>
              <a:rPr lang="it-IT" sz="1600" i="1" dirty="0" smtClean="0"/>
              <a:t>  </a:t>
            </a:r>
            <a:r>
              <a:rPr lang="it-IT" sz="1600" i="1" dirty="0" err="1" smtClean="0"/>
              <a:t>soon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become</a:t>
            </a:r>
            <a:r>
              <a:rPr lang="it-IT" sz="1600" i="1" dirty="0" smtClean="0"/>
              <a:t> </a:t>
            </a:r>
            <a:r>
              <a:rPr lang="it-IT" sz="1600" i="1" dirty="0" err="1" smtClean="0"/>
              <a:t>international</a:t>
            </a:r>
            <a:endParaRPr lang="it-IT" sz="1600" i="1" dirty="0"/>
          </a:p>
        </p:txBody>
      </p:sp>
    </p:spTree>
    <p:extLst>
      <p:ext uri="{BB962C8B-B14F-4D97-AF65-F5344CB8AC3E}">
        <p14:creationId xmlns:p14="http://schemas.microsoft.com/office/powerpoint/2010/main" val="148369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e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ACC63D00-1EE0-4159-BF5A-6FF02000B7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TM03457444[[fn=Base]]</Template>
  <TotalTime>692</TotalTime>
  <Words>495</Words>
  <Application>Microsoft Office PowerPoint</Application>
  <PresentationFormat>Widescreen</PresentationFormat>
  <Paragraphs>42</Paragraphs>
  <Slides>9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9</vt:i4>
      </vt:variant>
    </vt:vector>
  </HeadingPairs>
  <TitlesOfParts>
    <vt:vector size="11" baseType="lpstr">
      <vt:lpstr>Corbel</vt:lpstr>
      <vt:lpstr>Base</vt:lpstr>
      <vt:lpstr>LEARNING  ON  LINE  IN OPEN  SOURCE</vt:lpstr>
      <vt:lpstr>LECTURE AT BOLOGNA UNIVERSITY Laurentius de Voltolina –  1350 AD</vt:lpstr>
      <vt:lpstr>Con una premessa da condividere</vt:lpstr>
      <vt:lpstr>E-Learning</vt:lpstr>
      <vt:lpstr>The Advantages of E-Learning</vt:lpstr>
      <vt:lpstr>What is an OPEN SOURCE platform?</vt:lpstr>
      <vt:lpstr>Some feasible uses of a platform</vt:lpstr>
      <vt:lpstr>A good platform enables you to:</vt:lpstr>
      <vt:lpstr>These are some of the most common platforms*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ON LINE IN OPEN SOURCE</dc:title>
  <dc:creator>Filoteo Di Laudo</dc:creator>
  <cp:lastModifiedBy>Filoteo Di Laudo</cp:lastModifiedBy>
  <cp:revision>26</cp:revision>
  <dcterms:created xsi:type="dcterms:W3CDTF">2017-04-23T14:30:01Z</dcterms:created>
  <dcterms:modified xsi:type="dcterms:W3CDTF">2017-04-24T17:18:02Z</dcterms:modified>
</cp:coreProperties>
</file>