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99" r:id="rId5"/>
    <p:sldId id="300"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94" r:id="rId20"/>
    <p:sldId id="272" r:id="rId21"/>
    <p:sldId id="273" r:id="rId22"/>
    <p:sldId id="274" r:id="rId23"/>
    <p:sldId id="275" r:id="rId24"/>
    <p:sldId id="276" r:id="rId25"/>
    <p:sldId id="277" r:id="rId26"/>
    <p:sldId id="278" r:id="rId27"/>
    <p:sldId id="280" r:id="rId28"/>
    <p:sldId id="290" r:id="rId29"/>
    <p:sldId id="291" r:id="rId30"/>
    <p:sldId id="279" r:id="rId31"/>
    <p:sldId id="282" r:id="rId32"/>
    <p:sldId id="283" r:id="rId33"/>
    <p:sldId id="284" r:id="rId34"/>
    <p:sldId id="285" r:id="rId35"/>
    <p:sldId id="286" r:id="rId36"/>
    <p:sldId id="287" r:id="rId37"/>
    <p:sldId id="295" r:id="rId38"/>
    <p:sldId id="288" r:id="rId39"/>
    <p:sldId id="297" r:id="rId40"/>
    <p:sldId id="298" r:id="rId41"/>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94660"/>
  </p:normalViewPr>
  <p:slideViewPr>
    <p:cSldViewPr snapToGrid="0">
      <p:cViewPr varScale="1">
        <p:scale>
          <a:sx n="101" d="100"/>
          <a:sy n="101" d="100"/>
        </p:scale>
        <p:origin x="126"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spc="3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7" name="Rectangle 6"/>
          <p:cNvSpPr/>
          <p:nvPr/>
        </p:nvSpPr>
        <p:spPr>
          <a:xfrm>
            <a:off x="0" y="0"/>
            <a:ext cx="4572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fld id="{726ED139-0480-4198-83E2-68CE0B25BC9B}" type="datetimeFigureOut">
              <a:rPr lang="en-US" dirty="0"/>
              <a:t>9/3/2017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082BD47-5F5E-4508-9DFC-0021F20B392D}" type="datetimeFigureOut">
              <a:rPr lang="en-US" dirty="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spc="30" baseline="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07BB23E3-326B-4424-9A50-2CBB9CA4B2E5}" type="datetimeFigureOut">
              <a:rPr lang="en-US" dirty="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FAA09F6F-C437-48B6-80BB-8E50899C06AF}" type="datetimeFigureOut">
              <a:rPr lang="en-US" dirty="0"/>
              <a:t>9/3/2017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it-IT"/>
              <a:t>Fare clic per modificare stili del testo dello schema</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A776D14-B85F-4865-804C-5734F9C85CDD}" type="datetimeFigureOut">
              <a:rPr lang="en-US" dirty="0"/>
              <a:t>9/3/2017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
        <p:nvSpPr>
          <p:cNvPr id="11" name="Rectangle 10"/>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A8956C38-6601-4688-9146-5E61D8B04598}" type="datetimeFigureOut">
              <a:rPr lang="en-US" dirty="0"/>
              <a:t>9/3/2017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6061E-CDAE-49E3-92CB-288B639C3B6F}" type="datetimeFigureOut">
              <a:rPr lang="en-US" dirty="0"/>
              <a:t>9/3/2017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
        <p:nvSpPr>
          <p:cNvPr id="5" name="Rectangle 4"/>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2800" b="1" baseline="0"/>
            </a:lvl1pPr>
          </a:lstStyle>
          <a:p>
            <a:r>
              <a:rPr lang="it-IT"/>
              <a:t>Fare clic per modificare lo stile del titolo</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35E9851-4767-4B63-B36B-F772D06043F2}" type="datetimeFigureOut">
              <a:rPr lang="en-US" dirty="0"/>
              <a:t>9/3/2017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1">
                <a:solidFill>
                  <a:schemeClr val="bg1"/>
                </a:solidFill>
              </a:defRPr>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40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7309A586-BE94-448D-BAE3-D5D323B9149F}" type="datetimeFigureOut">
              <a:rPr lang="en-US" dirty="0"/>
              <a:t>9/3/2017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A97CE23-3B6A-482C-9BEA-F32A9EB44C40}" type="datetimeFigureOut">
              <a:rPr lang="en-US" dirty="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639C8FD-9717-4D78-9D01-4CBD0AC8CAE0}" type="datetimeFigureOut">
              <a:rPr lang="en-US" dirty="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294198"/>
            <a:ext cx="9692640" cy="1397124"/>
          </a:xfrm>
          <a:prstGeom prst="rect">
            <a:avLst/>
          </a:prstGeom>
        </p:spPr>
        <p:txBody>
          <a:bodyPr vert="horz" lIns="91440" tIns="27432" rIns="91440" bIns="45720" rtlCol="0" anchor="b">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accent1">
                    <a:lumMod val="40000"/>
                    <a:lumOff val="60000"/>
                  </a:schemeClr>
                </a:solidFill>
              </a:defRPr>
            </a:lvl1pPr>
          </a:lstStyle>
          <a:p>
            <a:fld id="{ADDEAF24-54CC-4408-99B3-A70A172EFF44}" type="datetimeFigureOut">
              <a:rPr lang="en-US" dirty="0"/>
              <a:t>9/3/2017</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accent1">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accent1">
                    <a:lumMod val="60000"/>
                    <a:lumOff val="40000"/>
                  </a:schemeClr>
                </a:solidFill>
                <a:latin typeface="+mj-lt"/>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400" b="1" kern="1200" spc="-5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popplet.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glogster.com/"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1261872" y="758952"/>
            <a:ext cx="9418320" cy="3355848"/>
          </a:xfrm>
        </p:spPr>
        <p:txBody>
          <a:bodyPr>
            <a:normAutofit fontScale="90000"/>
          </a:bodyPr>
          <a:lstStyle/>
          <a:p>
            <a:pPr algn="r">
              <a:lnSpc>
                <a:spcPct val="150000"/>
              </a:lnSpc>
            </a:pPr>
            <a:r>
              <a:rPr lang="it-IT" dirty="0"/>
              <a:t>TEACHERS OUT LEARNERS IN</a:t>
            </a:r>
          </a:p>
        </p:txBody>
      </p:sp>
      <p:sp>
        <p:nvSpPr>
          <p:cNvPr id="3" name="Sottotitolo 2"/>
          <p:cNvSpPr>
            <a:spLocks noGrp="1"/>
          </p:cNvSpPr>
          <p:nvPr>
            <p:ph type="subTitle" idx="1"/>
          </p:nvPr>
        </p:nvSpPr>
        <p:spPr>
          <a:xfrm>
            <a:off x="1261872" y="4399394"/>
            <a:ext cx="9418320" cy="1691640"/>
          </a:xfrm>
        </p:spPr>
        <p:txBody>
          <a:bodyPr/>
          <a:lstStyle/>
          <a:p>
            <a:pPr algn="r">
              <a:lnSpc>
                <a:spcPct val="100000"/>
              </a:lnSpc>
              <a:spcBef>
                <a:spcPts val="0"/>
              </a:spcBef>
              <a:spcAft>
                <a:spcPts val="0"/>
              </a:spcAft>
            </a:pPr>
            <a:r>
              <a:rPr lang="it-IT" sz="4800" dirty="0"/>
              <a:t>2016 – 2018</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0949" y="5767081"/>
            <a:ext cx="3569244" cy="1030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l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349" y="3470846"/>
            <a:ext cx="2880320" cy="3326769"/>
          </a:xfrm>
          <a:prstGeom prst="rect">
            <a:avLst/>
          </a:prstGeom>
          <a:gradFill>
            <a:gsLst>
              <a:gs pos="0">
                <a:srgbClr val="B83D68">
                  <a:lumMod val="5000"/>
                  <a:lumOff val="95000"/>
                </a:srgbClr>
              </a:gs>
              <a:gs pos="74000">
                <a:srgbClr val="B83D68">
                  <a:lumMod val="45000"/>
                  <a:lumOff val="55000"/>
                </a:srgbClr>
              </a:gs>
              <a:gs pos="83000">
                <a:srgbClr val="B83D68">
                  <a:lumMod val="45000"/>
                  <a:lumOff val="55000"/>
                </a:srgbClr>
              </a:gs>
              <a:gs pos="100000">
                <a:srgbClr val="B83D68">
                  <a:lumMod val="30000"/>
                  <a:lumOff val="70000"/>
                </a:srgbClr>
              </a:gs>
            </a:gsLst>
            <a:lin ang="5400000" scaled="1"/>
          </a:gradFill>
        </p:spPr>
      </p:pic>
    </p:spTree>
    <p:extLst>
      <p:ext uri="{BB962C8B-B14F-4D97-AF65-F5344CB8AC3E}">
        <p14:creationId xmlns:p14="http://schemas.microsoft.com/office/powerpoint/2010/main" val="30457898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61872" y="294198"/>
            <a:ext cx="9692640" cy="965435"/>
          </a:xfrm>
        </p:spPr>
        <p:txBody>
          <a:bodyPr/>
          <a:lstStyle/>
          <a:p>
            <a:pPr algn="ctr"/>
            <a:r>
              <a:rPr lang="it-IT" dirty="0"/>
              <a:t>WHAT ARE WEB 2.0 TOOLS?</a:t>
            </a:r>
          </a:p>
        </p:txBody>
      </p:sp>
      <p:sp>
        <p:nvSpPr>
          <p:cNvPr id="3" name="Segnaposto contenuto 2"/>
          <p:cNvSpPr>
            <a:spLocks noGrp="1"/>
          </p:cNvSpPr>
          <p:nvPr>
            <p:ph idx="1"/>
          </p:nvPr>
        </p:nvSpPr>
        <p:spPr>
          <a:xfrm>
            <a:off x="1646854" y="1922110"/>
            <a:ext cx="8898293" cy="4935894"/>
          </a:xfrm>
        </p:spPr>
        <p:txBody>
          <a:bodyPr>
            <a:noAutofit/>
          </a:bodyPr>
          <a:lstStyle/>
          <a:p>
            <a:pPr algn="just">
              <a:lnSpc>
                <a:spcPct val="115000"/>
              </a:lnSpc>
              <a:spcAft>
                <a:spcPts val="1000"/>
              </a:spcAft>
            </a:pPr>
            <a:r>
              <a:rPr lang="en-US" sz="3200" dirty="0">
                <a:latin typeface="Calibri" panose="020F0502020204030204" pitchFamily="34" charset="0"/>
                <a:ea typeface="Calibri" panose="020F0502020204030204" pitchFamily="34" charset="0"/>
                <a:cs typeface="Times New Roman" panose="02020603050405020304" pitchFamily="18" charset="0"/>
              </a:rPr>
              <a:t>Web 2.0 Tools are online software programs that allow users to do a number of different things. They can be used to teach curriculum content, store data, create/edit video, edit photos, collaborate and so much more. These programs are often free and are used by teachers, students, and sometimes parents, both in and out of the classroom, on a pretty regular basis.</a:t>
            </a:r>
            <a:endParaRPr lang="it-IT" sz="3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48667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61872" y="294198"/>
            <a:ext cx="9692640" cy="956104"/>
          </a:xfrm>
        </p:spPr>
        <p:txBody>
          <a:bodyPr/>
          <a:lstStyle/>
          <a:p>
            <a:pPr algn="ctr"/>
            <a:r>
              <a:rPr lang="it-IT" dirty="0"/>
              <a:t>WHY USE WEB 2.0 TOOLS</a:t>
            </a:r>
            <a:r>
              <a:rPr lang="it-IT" dirty="0" smtClean="0"/>
              <a:t>?   (1)</a:t>
            </a:r>
            <a:endParaRPr lang="it-IT" dirty="0"/>
          </a:p>
        </p:txBody>
      </p:sp>
      <p:sp>
        <p:nvSpPr>
          <p:cNvPr id="3" name="Segnaposto contenuto 2"/>
          <p:cNvSpPr>
            <a:spLocks noGrp="1"/>
          </p:cNvSpPr>
          <p:nvPr>
            <p:ph idx="1"/>
          </p:nvPr>
        </p:nvSpPr>
        <p:spPr>
          <a:xfrm>
            <a:off x="714375" y="1828800"/>
            <a:ext cx="10191750" cy="4933950"/>
          </a:xfrm>
        </p:spPr>
        <p:txBody>
          <a:bodyPr>
            <a:noAutofit/>
          </a:bodyPr>
          <a:lstStyle/>
          <a:p>
            <a:pPr algn="just">
              <a:lnSpc>
                <a:spcPct val="100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As educators, the use of Web 2.0 tools is transforming our work, and more specifically the way we support students in the classroom. As schools bring more technology into their classrooms, teachers will in turn strive to put more technology in their students’ hands. That is, if they are prepared to do so.</a:t>
            </a:r>
            <a:endParaRPr lang="it-IT"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Bef>
                <a:spcPts val="180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The use of Web 2.0 Tools to support instruction is vital. How we use these tools is going to make a critical difference in how we measure our students success and how they are supported to meet 21st century skill sets</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endParaRPr lang="it-IT"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01895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49680" y="294198"/>
            <a:ext cx="9692640" cy="956104"/>
          </a:xfrm>
        </p:spPr>
        <p:txBody>
          <a:bodyPr/>
          <a:lstStyle/>
          <a:p>
            <a:pPr algn="ctr"/>
            <a:r>
              <a:rPr lang="it-IT" dirty="0"/>
              <a:t>WHY USE WEB 2.0 TOOLS</a:t>
            </a:r>
            <a:r>
              <a:rPr lang="it-IT" dirty="0" smtClean="0"/>
              <a:t>?   (2)</a:t>
            </a:r>
            <a:endParaRPr lang="it-IT" dirty="0"/>
          </a:p>
        </p:txBody>
      </p:sp>
      <p:sp>
        <p:nvSpPr>
          <p:cNvPr id="3" name="Segnaposto contenuto 2"/>
          <p:cNvSpPr>
            <a:spLocks noGrp="1"/>
          </p:cNvSpPr>
          <p:nvPr>
            <p:ph idx="1"/>
          </p:nvPr>
        </p:nvSpPr>
        <p:spPr>
          <a:xfrm>
            <a:off x="1478756" y="1704974"/>
            <a:ext cx="9024938" cy="5153025"/>
          </a:xfrm>
        </p:spPr>
        <p:txBody>
          <a:bodyPr>
            <a:noAutofit/>
          </a:bodyPr>
          <a:lstStyle/>
          <a:p>
            <a:pPr algn="just">
              <a:lnSpc>
                <a:spcPct val="100000"/>
              </a:lnSpc>
              <a:spcBef>
                <a:spcPts val="0"/>
              </a:spcBef>
              <a:spcAft>
                <a:spcPts val="0"/>
              </a:spcAft>
            </a:pPr>
            <a:r>
              <a:rPr lang="en-US" sz="2800" dirty="0" smtClean="0">
                <a:latin typeface="Calibri" panose="020F0502020204030204" pitchFamily="34" charset="0"/>
                <a:ea typeface="Calibri" panose="020F0502020204030204" pitchFamily="34" charset="0"/>
                <a:cs typeface="Times New Roman" panose="02020603050405020304" pitchFamily="18" charset="0"/>
              </a:rPr>
              <a:t>You </a:t>
            </a:r>
            <a:r>
              <a:rPr lang="en-US" sz="2800" dirty="0">
                <a:latin typeface="Calibri" panose="020F0502020204030204" pitchFamily="34" charset="0"/>
                <a:ea typeface="Calibri" panose="020F0502020204030204" pitchFamily="34" charset="0"/>
                <a:cs typeface="Times New Roman" panose="02020603050405020304" pitchFamily="18" charset="0"/>
              </a:rPr>
              <a:t>might ask, “What’s the benefit of using Web 2.0 tools in teaching and learning</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p>
          <a:p>
            <a:pPr algn="just">
              <a:lnSpc>
                <a:spcPct val="100000"/>
              </a:lnSpc>
              <a:spcBef>
                <a:spcPts val="1800"/>
              </a:spcBef>
              <a:spcAft>
                <a:spcPts val="0"/>
              </a:spcAft>
            </a:pPr>
            <a:r>
              <a:rPr lang="en-US" sz="2800" dirty="0" smtClean="0">
                <a:latin typeface="Calibri" panose="020F0502020204030204" pitchFamily="34" charset="0"/>
                <a:ea typeface="Calibri" panose="020F0502020204030204" pitchFamily="34" charset="0"/>
                <a:cs typeface="Times New Roman" panose="02020603050405020304" pitchFamily="18" charset="0"/>
              </a:rPr>
              <a:t>Because </a:t>
            </a:r>
            <a:r>
              <a:rPr lang="en-US" sz="2800" dirty="0">
                <a:latin typeface="Calibri" panose="020F0502020204030204" pitchFamily="34" charset="0"/>
                <a:ea typeface="Calibri" panose="020F0502020204030204" pitchFamily="34" charset="0"/>
                <a:cs typeface="Times New Roman" panose="02020603050405020304" pitchFamily="18" charset="0"/>
              </a:rPr>
              <a:t>Web 2.0 tools allow users to collaborate to generate/upload content, it is an excellent means to engage learners and help foster a community of learning in your course. For instance, you can ask students to create a glossary by taking turns to define concepts using their own words on a wiki page in CourseWeb. At the end of the semester, your students would have created a glossary in a “language” they </a:t>
            </a:r>
            <a:r>
              <a:rPr lang="en-US" sz="2800" dirty="0" smtClean="0">
                <a:latin typeface="Calibri" panose="020F0502020204030204" pitchFamily="34" charset="0"/>
                <a:ea typeface="Calibri" panose="020F0502020204030204" pitchFamily="34" charset="0"/>
                <a:cs typeface="Times New Roman" panose="02020603050405020304" pitchFamily="18" charset="0"/>
              </a:rPr>
              <a:t>understand.</a:t>
            </a:r>
          </a:p>
        </p:txBody>
      </p:sp>
    </p:spTree>
    <p:extLst>
      <p:ext uri="{BB962C8B-B14F-4D97-AF65-F5344CB8AC3E}">
        <p14:creationId xmlns:p14="http://schemas.microsoft.com/office/powerpoint/2010/main" val="34914091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61872" y="294198"/>
            <a:ext cx="9692640" cy="956104"/>
          </a:xfrm>
        </p:spPr>
        <p:txBody>
          <a:bodyPr/>
          <a:lstStyle/>
          <a:p>
            <a:pPr algn="ctr"/>
            <a:r>
              <a:rPr lang="it-IT" dirty="0"/>
              <a:t>WHY USE WEB 2.0 TOOLS</a:t>
            </a:r>
            <a:r>
              <a:rPr lang="it-IT" dirty="0" smtClean="0"/>
              <a:t>?   (3)</a:t>
            </a:r>
            <a:endParaRPr lang="it-IT" dirty="0"/>
          </a:p>
        </p:txBody>
      </p:sp>
      <p:sp>
        <p:nvSpPr>
          <p:cNvPr id="3" name="Segnaposto contenuto 2"/>
          <p:cNvSpPr>
            <a:spLocks noGrp="1"/>
          </p:cNvSpPr>
          <p:nvPr>
            <p:ph idx="1"/>
          </p:nvPr>
        </p:nvSpPr>
        <p:spPr>
          <a:xfrm>
            <a:off x="1578769" y="1628774"/>
            <a:ext cx="8901112" cy="5153025"/>
          </a:xfrm>
        </p:spPr>
        <p:txBody>
          <a:bodyPr>
            <a:noAutofit/>
          </a:bodyPr>
          <a:lstStyle/>
          <a:p>
            <a:pPr algn="just">
              <a:lnSpc>
                <a:spcPct val="90000"/>
              </a:lnSpc>
              <a:spcBef>
                <a:spcPts val="0"/>
              </a:spcBef>
              <a:spcAft>
                <a:spcPts val="0"/>
              </a:spcAft>
            </a:pPr>
            <a:r>
              <a:rPr lang="en-US" sz="2800" dirty="0" smtClean="0">
                <a:latin typeface="Calibri" panose="020F0502020204030204" pitchFamily="34" charset="0"/>
                <a:ea typeface="Calibri" panose="020F0502020204030204" pitchFamily="34" charset="0"/>
                <a:cs typeface="Times New Roman" panose="02020603050405020304" pitchFamily="18" charset="0"/>
              </a:rPr>
              <a:t>Another </a:t>
            </a:r>
            <a:r>
              <a:rPr lang="en-US" sz="2800" dirty="0">
                <a:latin typeface="Calibri" panose="020F0502020204030204" pitchFamily="34" charset="0"/>
                <a:ea typeface="Calibri" panose="020F0502020204030204" pitchFamily="34" charset="0"/>
                <a:cs typeface="Times New Roman" panose="02020603050405020304" pitchFamily="18" charset="0"/>
              </a:rPr>
              <a:t>example is using a mind mapping tool like </a:t>
            </a:r>
            <a:r>
              <a:rPr lang="en-US" sz="280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2" tooltip="Popplet.com"/>
              </a:rPr>
              <a:t>Popplet</a:t>
            </a:r>
            <a:r>
              <a:rPr lang="en-US" sz="2800" dirty="0">
                <a:latin typeface="Calibri" panose="020F0502020204030204" pitchFamily="34" charset="0"/>
                <a:ea typeface="Calibri" panose="020F0502020204030204" pitchFamily="34" charset="0"/>
                <a:cs typeface="Times New Roman" panose="02020603050405020304" pitchFamily="18" charset="0"/>
              </a:rPr>
              <a:t> to help students brainstorm ideas asynchronously, meaning they do not need to contribute ideas at the same time (synchronously</a:t>
            </a:r>
            <a:r>
              <a:rPr lang="en-US" sz="2800" dirty="0" smtClean="0">
                <a:latin typeface="Calibri" panose="020F0502020204030204" pitchFamily="34" charset="0"/>
                <a:ea typeface="Calibri" panose="020F0502020204030204" pitchFamily="34" charset="0"/>
                <a:cs typeface="Times New Roman" panose="02020603050405020304" pitchFamily="18" charset="0"/>
              </a:rPr>
              <a:t>).</a:t>
            </a:r>
          </a:p>
          <a:p>
            <a:pPr algn="just">
              <a:lnSpc>
                <a:spcPct val="90000"/>
              </a:lnSpc>
              <a:spcBef>
                <a:spcPts val="1800"/>
              </a:spcBef>
              <a:spcAft>
                <a:spcPts val="0"/>
              </a:spcAft>
            </a:pPr>
            <a:r>
              <a:rPr lang="en-US" sz="2800" dirty="0" smtClean="0">
                <a:latin typeface="Calibri" panose="020F0502020204030204" pitchFamily="34" charset="0"/>
                <a:ea typeface="Calibri" panose="020F0502020204030204" pitchFamily="34" charset="0"/>
                <a:cs typeface="Times New Roman" panose="02020603050405020304" pitchFamily="18" charset="0"/>
              </a:rPr>
              <a:t>Students </a:t>
            </a:r>
            <a:r>
              <a:rPr lang="en-US" sz="2800" dirty="0">
                <a:latin typeface="Calibri" panose="020F0502020204030204" pitchFamily="34" charset="0"/>
                <a:ea typeface="Calibri" panose="020F0502020204030204" pitchFamily="34" charset="0"/>
                <a:cs typeface="Times New Roman" panose="02020603050405020304" pitchFamily="18" charset="0"/>
              </a:rPr>
              <a:t>in a group can create a mind map on one space by adding their own ideas or commenting on group mates’ ideas at different times without meeting each other face-by-face. If necessary, students can even add multimedia files into their mind map to make it more </a:t>
            </a:r>
            <a:r>
              <a:rPr lang="en-US" sz="2800" dirty="0" smtClean="0">
                <a:latin typeface="Calibri" panose="020F0502020204030204" pitchFamily="34" charset="0"/>
                <a:ea typeface="Calibri" panose="020F0502020204030204" pitchFamily="34" charset="0"/>
                <a:cs typeface="Times New Roman" panose="02020603050405020304" pitchFamily="18" charset="0"/>
              </a:rPr>
              <a:t>comprehensible.</a:t>
            </a:r>
          </a:p>
          <a:p>
            <a:pPr algn="just">
              <a:lnSpc>
                <a:spcPct val="90000"/>
              </a:lnSpc>
              <a:spcBef>
                <a:spcPts val="1800"/>
              </a:spcBef>
              <a:spcAft>
                <a:spcPts val="0"/>
              </a:spcAft>
            </a:pPr>
            <a:r>
              <a:rPr lang="en-US" sz="2800" dirty="0" smtClean="0">
                <a:latin typeface="Calibri" panose="020F0502020204030204" pitchFamily="34" charset="0"/>
                <a:ea typeface="Calibri" panose="020F0502020204030204" pitchFamily="34" charset="0"/>
                <a:cs typeface="Times New Roman" panose="02020603050405020304" pitchFamily="18" charset="0"/>
              </a:rPr>
              <a:t>In </a:t>
            </a:r>
            <a:r>
              <a:rPr lang="en-US" sz="2800" dirty="0">
                <a:latin typeface="Calibri" panose="020F0502020204030204" pitchFamily="34" charset="0"/>
                <a:ea typeface="Calibri" panose="020F0502020204030204" pitchFamily="34" charset="0"/>
                <a:cs typeface="Times New Roman" panose="02020603050405020304" pitchFamily="18" charset="0"/>
              </a:rPr>
              <a:t>the end, each group can have its mind map that is ready for sharing and feedback due to the convenient setup by those Web 2.0 tools.</a:t>
            </a:r>
            <a:endParaRPr lang="it-IT"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77369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61975" y="294198"/>
            <a:ext cx="10601325" cy="965435"/>
          </a:xfrm>
        </p:spPr>
        <p:txBody>
          <a:bodyPr>
            <a:noAutofit/>
          </a:bodyPr>
          <a:lstStyle/>
          <a:p>
            <a:pPr algn="ctr"/>
            <a:r>
              <a:rPr lang="it-IT" dirty="0"/>
              <a:t>HOW TO CHOOSE THE RIGHT TOOL?</a:t>
            </a:r>
          </a:p>
        </p:txBody>
      </p:sp>
      <p:pic>
        <p:nvPicPr>
          <p:cNvPr id="4" name="Segnaposto contenuto 3" descr="school-teacher-chalkboard-message-generator.jpg"/>
          <p:cNvPicPr>
            <a:picLocks noGrp="1"/>
          </p:cNvPicPr>
          <p:nvPr>
            <p:ph idx="1"/>
          </p:nvPr>
        </p:nvPicPr>
        <p:blipFill>
          <a:blip r:embed="rId2" cstate="print"/>
          <a:srcRect/>
          <a:stretch>
            <a:fillRect/>
          </a:stretch>
        </p:blipFill>
        <p:spPr bwMode="auto">
          <a:xfrm>
            <a:off x="2720992" y="1934369"/>
            <a:ext cx="6750017" cy="4401118"/>
          </a:xfrm>
          <a:prstGeom prst="rect">
            <a:avLst/>
          </a:prstGeom>
          <a:noFill/>
          <a:ln w="9525">
            <a:noFill/>
            <a:miter lim="800000"/>
            <a:headEnd/>
            <a:tailEnd/>
          </a:ln>
        </p:spPr>
      </p:pic>
    </p:spTree>
    <p:extLst>
      <p:ext uri="{BB962C8B-B14F-4D97-AF65-F5344CB8AC3E}">
        <p14:creationId xmlns:p14="http://schemas.microsoft.com/office/powerpoint/2010/main" val="480822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617" y="132273"/>
            <a:ext cx="10664889" cy="956104"/>
          </a:xfrm>
        </p:spPr>
        <p:txBody>
          <a:bodyPr>
            <a:normAutofit/>
          </a:bodyPr>
          <a:lstStyle/>
          <a:p>
            <a:pPr algn="ctr"/>
            <a:r>
              <a:rPr lang="it-IT" sz="4200" dirty="0">
                <a:solidFill>
                  <a:srgbClr val="D34817"/>
                </a:solidFill>
              </a:rPr>
              <a:t>HOW TO CHOOSE THE RIGHT TOOL?</a:t>
            </a:r>
            <a:endParaRPr lang="it-IT" sz="4200" dirty="0"/>
          </a:p>
        </p:txBody>
      </p:sp>
      <p:sp>
        <p:nvSpPr>
          <p:cNvPr id="3" name="Segnaposto contenuto 2"/>
          <p:cNvSpPr>
            <a:spLocks noGrp="1"/>
          </p:cNvSpPr>
          <p:nvPr>
            <p:ph idx="1"/>
          </p:nvPr>
        </p:nvSpPr>
        <p:spPr>
          <a:xfrm>
            <a:off x="1505728" y="1428749"/>
            <a:ext cx="8913844" cy="5114925"/>
          </a:xfrm>
        </p:spPr>
        <p:txBody>
          <a:bodyPr>
            <a:noAutofit/>
          </a:bodyPr>
          <a:lstStyle/>
          <a:p>
            <a:pPr marL="180000" indent="-180000" algn="just">
              <a:lnSpc>
                <a:spcPct val="90000"/>
              </a:lnSpc>
              <a:spcBef>
                <a:spcPts val="0"/>
              </a:spcBef>
              <a:spcAft>
                <a:spcPts val="0"/>
              </a:spcAft>
            </a:pPr>
            <a:r>
              <a:rPr lang="en-US" sz="2800" dirty="0">
                <a:latin typeface="Arial" panose="020B0604020202020204" pitchFamily="34" charset="0"/>
                <a:ea typeface="Times New Roman" panose="02020603050405020304" pitchFamily="18" charset="0"/>
                <a:cs typeface="Times New Roman" panose="02020603050405020304" pitchFamily="18" charset="0"/>
              </a:rPr>
              <a:t>There are many Web 2.0 tools available, and most of them are free or have free versions. Consequently, choosing the appropriate ones might be challenging.</a:t>
            </a:r>
          </a:p>
          <a:p>
            <a:pPr marL="180000" indent="-180000" algn="just">
              <a:lnSpc>
                <a:spcPct val="90000"/>
              </a:lnSpc>
              <a:spcBef>
                <a:spcPts val="1800"/>
              </a:spcBef>
              <a:spcAft>
                <a:spcPts val="0"/>
              </a:spcAft>
            </a:pPr>
            <a:r>
              <a:rPr lang="en-US" sz="2800" dirty="0">
                <a:latin typeface="Arial" panose="020B0604020202020204" pitchFamily="34" charset="0"/>
                <a:ea typeface="Times New Roman" panose="02020603050405020304" pitchFamily="18" charset="0"/>
                <a:cs typeface="Times New Roman" panose="02020603050405020304" pitchFamily="18" charset="0"/>
              </a:rPr>
              <a:t>The applicable Web 2.0 tools that support instruction are inserted to each learning domain, although one tool might be applicable to multiple domains. It is important to note that sound instructional design strategies should be in place in order to decide which tool can be used to support learning objectives.</a:t>
            </a:r>
          </a:p>
          <a:p>
            <a:pPr marL="180000" lvl="0" indent="-180000" algn="just">
              <a:lnSpc>
                <a:spcPct val="90000"/>
              </a:lnSpc>
              <a:spcBef>
                <a:spcPts val="1800"/>
              </a:spcBef>
              <a:spcAft>
                <a:spcPts val="0"/>
              </a:spcAft>
              <a:buClr>
                <a:srgbClr val="D34817"/>
              </a:buClr>
            </a:pPr>
            <a:r>
              <a:rPr lang="en-US" sz="2800" dirty="0">
                <a:solidFill>
                  <a:prstClr val="black">
                    <a:lumMod val="65000"/>
                    <a:lumOff val="35000"/>
                  </a:prstClr>
                </a:solidFill>
                <a:latin typeface="Arial" panose="020B0604020202020204" pitchFamily="34" charset="0"/>
                <a:ea typeface="Times New Roman" panose="02020603050405020304" pitchFamily="18" charset="0"/>
                <a:cs typeface="Times New Roman" panose="02020603050405020304" pitchFamily="18" charset="0"/>
              </a:rPr>
              <a:t>The following pyramid might be a helpful guide, as it looks at available Web 2.0 tools from the perspective of the Bloom’s Taxonomy</a:t>
            </a:r>
            <a:r>
              <a:rPr lang="en-US" sz="2800" i="1" dirty="0" smtClean="0">
                <a:solidFill>
                  <a:prstClr val="black">
                    <a:lumMod val="65000"/>
                    <a:lumOff val="35000"/>
                  </a:prstClr>
                </a:solidFill>
                <a:latin typeface="Arial" panose="020B0604020202020204" pitchFamily="34" charset="0"/>
                <a:ea typeface="Times New Roman" panose="02020603050405020304" pitchFamily="18" charset="0"/>
                <a:cs typeface="Times New Roman" panose="02020603050405020304" pitchFamily="18" charset="0"/>
              </a:rPr>
              <a:t>.</a:t>
            </a:r>
            <a:endParaRPr lang="en-US" sz="2800" i="1" dirty="0">
              <a:solidFill>
                <a:prstClr val="black">
                  <a:lumMod val="65000"/>
                  <a:lumOff val="35000"/>
                </a:prstClr>
              </a:solidFill>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25773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A pyramid with Web 2.0 tools incorporated into the Bloom's Taxonomy"/>
          <p:cNvPicPr>
            <a:picLocks noGrp="1"/>
          </p:cNvPicPr>
          <p:nvPr>
            <p:ph idx="1"/>
          </p:nvPr>
        </p:nvPicPr>
        <p:blipFill>
          <a:blip r:embed="rId2" cstate="print"/>
          <a:srcRect/>
          <a:stretch>
            <a:fillRect/>
          </a:stretch>
        </p:blipFill>
        <p:spPr bwMode="auto">
          <a:xfrm>
            <a:off x="1356760" y="139966"/>
            <a:ext cx="9478481" cy="5542381"/>
          </a:xfrm>
          <a:prstGeom prst="rect">
            <a:avLst/>
          </a:prstGeom>
          <a:noFill/>
          <a:ln w="9525">
            <a:noFill/>
            <a:miter lim="800000"/>
            <a:headEnd/>
            <a:tailEnd/>
          </a:ln>
        </p:spPr>
      </p:pic>
      <p:sp>
        <p:nvSpPr>
          <p:cNvPr id="5" name="CasellaDiTesto 4"/>
          <p:cNvSpPr txBox="1"/>
          <p:nvPr/>
        </p:nvSpPr>
        <p:spPr>
          <a:xfrm>
            <a:off x="1792899" y="5747651"/>
            <a:ext cx="8606202" cy="916854"/>
          </a:xfrm>
          <a:prstGeom prst="rect">
            <a:avLst/>
          </a:prstGeom>
          <a:noFill/>
        </p:spPr>
        <p:txBody>
          <a:bodyPr wrap="none" rtlCol="0">
            <a:spAutoFit/>
          </a:bodyPr>
          <a:lstStyle/>
          <a:p>
            <a:pPr>
              <a:lnSpc>
                <a:spcPct val="115000"/>
              </a:lnSpc>
            </a:pPr>
            <a:r>
              <a:rPr lang="it-IT" sz="2400" dirty="0">
                <a:latin typeface="Calibri" panose="020F0502020204030204" pitchFamily="34" charset="0"/>
                <a:ea typeface="Calibri" panose="020F0502020204030204" pitchFamily="34" charset="0"/>
                <a:cs typeface="Times New Roman" panose="02020603050405020304" pitchFamily="18" charset="0"/>
              </a:rPr>
              <a:t>We can find the right tool  according to many criteria,</a:t>
            </a:r>
          </a:p>
          <a:p>
            <a:pPr>
              <a:lnSpc>
                <a:spcPct val="115000"/>
              </a:lnSpc>
            </a:pPr>
            <a:r>
              <a:rPr lang="it-IT" sz="2400" dirty="0">
                <a:latin typeface="Calibri" panose="020F0502020204030204" pitchFamily="34" charset="0"/>
                <a:ea typeface="Calibri" panose="020F0502020204030204" pitchFamily="34" charset="0"/>
                <a:cs typeface="Times New Roman" panose="02020603050405020304" pitchFamily="18" charset="0"/>
              </a:rPr>
              <a:t>for instance</a:t>
            </a:r>
            <a:r>
              <a:rPr lang="it-IT" sz="2400" b="1" dirty="0">
                <a:latin typeface="Calibri" panose="020F0502020204030204" pitchFamily="34" charset="0"/>
                <a:ea typeface="Calibri" panose="020F0502020204030204" pitchFamily="34" charset="0"/>
                <a:cs typeface="Times New Roman" panose="02020603050405020304" pitchFamily="18" charset="0"/>
              </a:rPr>
              <a:t> task, product, cognitive level, learning style</a:t>
            </a:r>
            <a:r>
              <a:rPr lang="it-IT" sz="2400" dirty="0">
                <a:latin typeface="Calibri" panose="020F0502020204030204" pitchFamily="34" charset="0"/>
                <a:ea typeface="Calibri" panose="020F0502020204030204" pitchFamily="34" charset="0"/>
                <a:cs typeface="Times New Roman" panose="02020603050405020304" pitchFamily="18" charset="0"/>
              </a:rPr>
              <a:t> and so on.</a:t>
            </a:r>
          </a:p>
        </p:txBody>
      </p:sp>
    </p:spTree>
    <p:extLst>
      <p:ext uri="{BB962C8B-B14F-4D97-AF65-F5344CB8AC3E}">
        <p14:creationId xmlns:p14="http://schemas.microsoft.com/office/powerpoint/2010/main" val="33274976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1465" y="294198"/>
            <a:ext cx="10049071" cy="722839"/>
          </a:xfrm>
        </p:spPr>
        <p:txBody>
          <a:bodyPr>
            <a:normAutofit/>
          </a:bodyPr>
          <a:lstStyle/>
          <a:p>
            <a:r>
              <a:rPr lang="it-IT" dirty="0">
                <a:solidFill>
                  <a:srgbClr val="FF0000"/>
                </a:solidFill>
                <a:latin typeface="Calibri" panose="020F0502020204030204" pitchFamily="34" charset="0"/>
                <a:ea typeface="Calibri" panose="020F0502020204030204" pitchFamily="34" charset="0"/>
                <a:cs typeface="Times New Roman" panose="02020603050405020304" pitchFamily="18" charset="0"/>
              </a:rPr>
              <a:t>Here is what you can do with web 2.0 tools:</a:t>
            </a:r>
            <a:endParaRPr lang="it-IT" dirty="0"/>
          </a:p>
        </p:txBody>
      </p:sp>
      <p:pic>
        <p:nvPicPr>
          <p:cNvPr id="4" name="Segnaposto contenuto 3"/>
          <p:cNvPicPr>
            <a:picLocks noGrp="1"/>
          </p:cNvPicPr>
          <p:nvPr>
            <p:ph idx="1"/>
          </p:nvPr>
        </p:nvPicPr>
        <p:blipFill>
          <a:blip r:embed="rId2" cstate="print"/>
          <a:srcRect/>
          <a:stretch>
            <a:fillRect/>
          </a:stretch>
        </p:blipFill>
        <p:spPr bwMode="auto">
          <a:xfrm>
            <a:off x="2475723" y="1268963"/>
            <a:ext cx="7240555" cy="5589037"/>
          </a:xfrm>
          <a:prstGeom prst="rect">
            <a:avLst/>
          </a:prstGeom>
          <a:noFill/>
          <a:ln w="9525">
            <a:noFill/>
            <a:miter lim="800000"/>
            <a:headEnd/>
            <a:tailEnd/>
          </a:ln>
        </p:spPr>
      </p:pic>
    </p:spTree>
    <p:extLst>
      <p:ext uri="{BB962C8B-B14F-4D97-AF65-F5344CB8AC3E}">
        <p14:creationId xmlns:p14="http://schemas.microsoft.com/office/powerpoint/2010/main" val="31045829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6" name="Segnaposto contenuto 5" descr="http://webtools4u2use.wikispaces.com/file/view/Bgubk7ECMAArsp6.jpg/503449714/Bgubk7ECMAArsp6.jpg"/>
          <p:cNvPicPr>
            <a:picLocks noGrp="1"/>
          </p:cNvPicPr>
          <p:nvPr>
            <p:ph idx="1"/>
          </p:nvPr>
        </p:nvPicPr>
        <p:blipFill>
          <a:blip r:embed="rId2" cstate="print"/>
          <a:srcRect/>
          <a:stretch>
            <a:fillRect/>
          </a:stretch>
        </p:blipFill>
        <p:spPr bwMode="auto">
          <a:xfrm>
            <a:off x="2167812" y="0"/>
            <a:ext cx="7856376" cy="6858000"/>
          </a:xfrm>
          <a:prstGeom prst="rect">
            <a:avLst/>
          </a:prstGeom>
          <a:noFill/>
          <a:ln w="9525">
            <a:noFill/>
            <a:miter lim="800000"/>
            <a:headEnd/>
            <a:tailEnd/>
          </a:ln>
        </p:spPr>
      </p:pic>
    </p:spTree>
    <p:extLst>
      <p:ext uri="{BB962C8B-B14F-4D97-AF65-F5344CB8AC3E}">
        <p14:creationId xmlns:p14="http://schemas.microsoft.com/office/powerpoint/2010/main" val="184247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86263" y="294198"/>
            <a:ext cx="8019474" cy="956104"/>
          </a:xfrm>
        </p:spPr>
        <p:txBody>
          <a:bodyPr>
            <a:normAutofit/>
          </a:bodyPr>
          <a:lstStyle/>
          <a:p>
            <a:pPr algn="ctr">
              <a:lnSpc>
                <a:spcPct val="115000"/>
              </a:lnSpc>
              <a:spcAft>
                <a:spcPts val="1000"/>
              </a:spcAft>
            </a:pPr>
            <a:r>
              <a:rPr lang="it-IT"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FF0000"/>
                </a:solidFill>
                <a:latin typeface="Calibri" panose="020F0502020204030204" pitchFamily="34" charset="0"/>
                <a:ea typeface="Calibri" panose="020F0502020204030204" pitchFamily="34" charset="0"/>
                <a:cs typeface="Times New Roman" panose="02020603050405020304" pitchFamily="18" charset="0"/>
              </a:rPr>
              <a:t>HOW CAN WE CLASSIFY THEM?</a:t>
            </a:r>
            <a:endParaRPr lang="it-IT" dirty="0"/>
          </a:p>
        </p:txBody>
      </p:sp>
      <p:sp>
        <p:nvSpPr>
          <p:cNvPr id="3" name="Segnaposto contenuto 2"/>
          <p:cNvSpPr>
            <a:spLocks noGrp="1"/>
          </p:cNvSpPr>
          <p:nvPr>
            <p:ph idx="1"/>
          </p:nvPr>
        </p:nvSpPr>
        <p:spPr>
          <a:xfrm>
            <a:off x="1798320" y="1828800"/>
            <a:ext cx="8595360" cy="4562669"/>
          </a:xfrm>
        </p:spPr>
        <p:txBody>
          <a:bodyPr>
            <a:noAutofit/>
          </a:bodyPr>
          <a:lstStyle/>
          <a:p>
            <a:pPr marL="180000" indent="-180000" algn="just">
              <a:lnSpc>
                <a:spcPct val="115000"/>
              </a:lnSpc>
              <a:spcBef>
                <a:spcPts val="0"/>
              </a:spcBef>
              <a:spcAft>
                <a:spcPts val="0"/>
              </a:spcAft>
            </a:pPr>
            <a:r>
              <a:rPr lang="en-US" sz="3600" dirty="0">
                <a:latin typeface="Calibri" panose="020F0502020204030204" pitchFamily="34" charset="0"/>
                <a:ea typeface="Calibri" panose="020F0502020204030204" pitchFamily="34" charset="0"/>
                <a:cs typeface="Times New Roman" panose="02020603050405020304" pitchFamily="18" charset="0"/>
              </a:rPr>
              <a:t>There are lots of possible classifications, but we have decided to keep it simple, therefore our analysis comes down to the three categories that in our opinion are the most useful for both teachers and learners: presentation and graphics tools, learning/ teaching tools, assessment tools.</a:t>
            </a:r>
            <a:endParaRPr lang="it-IT" sz="3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46841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95898" y="294198"/>
            <a:ext cx="7800205" cy="946773"/>
          </a:xfrm>
        </p:spPr>
        <p:txBody>
          <a:bodyPr/>
          <a:lstStyle/>
          <a:p>
            <a:pPr algn="ctr"/>
            <a:r>
              <a:rPr lang="it-IT"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THESE ARE THE MOST USEFUL</a:t>
            </a:r>
            <a:endParaRPr lang="it-IT" dirty="0"/>
          </a:p>
        </p:txBody>
      </p:sp>
      <p:sp>
        <p:nvSpPr>
          <p:cNvPr id="3" name="Segnaposto contenuto 2"/>
          <p:cNvSpPr>
            <a:spLocks noGrp="1"/>
          </p:cNvSpPr>
          <p:nvPr>
            <p:ph idx="1"/>
          </p:nvPr>
        </p:nvSpPr>
        <p:spPr>
          <a:xfrm>
            <a:off x="1798320" y="1400176"/>
            <a:ext cx="8595360" cy="5176352"/>
          </a:xfrm>
        </p:spPr>
        <p:txBody>
          <a:bodyPr>
            <a:normAutofit fontScale="85000" lnSpcReduction="20000"/>
          </a:bodyPr>
          <a:lstStyle/>
          <a:p>
            <a:pPr marL="0" indent="0" algn="ctr">
              <a:lnSpc>
                <a:spcPct val="120000"/>
              </a:lnSpc>
              <a:spcBef>
                <a:spcPts val="0"/>
              </a:spcBef>
              <a:spcAft>
                <a:spcPts val="1200"/>
              </a:spcAft>
              <a:buNone/>
            </a:pPr>
            <a:r>
              <a:rPr lang="en-US" sz="5200" u="sng"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Presentation and graphics tools</a:t>
            </a:r>
            <a:r>
              <a:rPr lang="en-US" sz="5200"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a:t>
            </a:r>
          </a:p>
          <a:p>
            <a:pPr>
              <a:lnSpc>
                <a:spcPct val="120000"/>
              </a:lnSpc>
              <a:spcBef>
                <a:spcPts val="1800"/>
              </a:spcBef>
              <a:spcAft>
                <a:spcPts val="0"/>
              </a:spcAft>
            </a:pPr>
            <a:r>
              <a:rPr lang="en-US" sz="33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Photo Peach</a:t>
            </a:r>
          </a:p>
          <a:p>
            <a:pPr>
              <a:lnSpc>
                <a:spcPct val="120000"/>
              </a:lnSpc>
              <a:spcBef>
                <a:spcPts val="600"/>
              </a:spcBef>
              <a:spcAft>
                <a:spcPts val="0"/>
              </a:spcAft>
            </a:pPr>
            <a:r>
              <a:rPr lang="en-US" sz="33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Thinglink</a:t>
            </a:r>
          </a:p>
          <a:p>
            <a:pPr>
              <a:lnSpc>
                <a:spcPct val="120000"/>
              </a:lnSpc>
              <a:spcBef>
                <a:spcPts val="600"/>
              </a:spcBef>
              <a:spcAft>
                <a:spcPts val="0"/>
              </a:spcAft>
            </a:pPr>
            <a:r>
              <a:rPr lang="en-US" sz="33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Adobe Spark</a:t>
            </a:r>
          </a:p>
          <a:p>
            <a:pPr>
              <a:lnSpc>
                <a:spcPct val="120000"/>
              </a:lnSpc>
              <a:spcBef>
                <a:spcPts val="600"/>
              </a:spcBef>
              <a:spcAft>
                <a:spcPts val="0"/>
              </a:spcAft>
            </a:pPr>
            <a:r>
              <a:rPr lang="en-US" sz="33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Biteable</a:t>
            </a:r>
          </a:p>
          <a:p>
            <a:pPr>
              <a:lnSpc>
                <a:spcPct val="120000"/>
              </a:lnSpc>
              <a:spcBef>
                <a:spcPts val="600"/>
              </a:spcBef>
              <a:spcAft>
                <a:spcPts val="0"/>
              </a:spcAft>
            </a:pPr>
            <a:r>
              <a:rPr lang="en-US" sz="33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Prezi</a:t>
            </a:r>
          </a:p>
          <a:p>
            <a:pPr>
              <a:lnSpc>
                <a:spcPct val="120000"/>
              </a:lnSpc>
              <a:spcBef>
                <a:spcPts val="600"/>
              </a:spcBef>
              <a:spcAft>
                <a:spcPts val="0"/>
              </a:spcAft>
            </a:pPr>
            <a:r>
              <a:rPr lang="en-US" sz="3300" b="1" spc="0"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Wordclouds</a:t>
            </a:r>
            <a:endParaRPr lang="en-US" sz="33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600"/>
              </a:spcBef>
              <a:spcAft>
                <a:spcPts val="0"/>
              </a:spcAft>
            </a:pPr>
            <a:r>
              <a:rPr lang="en-US" sz="3300" b="1" spc="0"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Glogster</a:t>
            </a:r>
            <a:endParaRPr lang="en-US" sz="33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Bef>
                <a:spcPts val="600"/>
              </a:spcBef>
              <a:spcAft>
                <a:spcPts val="0"/>
              </a:spcAft>
            </a:pPr>
            <a:r>
              <a:rPr lang="en-US" sz="33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Zoho Docs</a:t>
            </a:r>
            <a:endParaRPr lang="it-IT" sz="33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3821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98946" y="294198"/>
            <a:ext cx="3794108" cy="928112"/>
          </a:xfrm>
        </p:spPr>
        <p:txBody>
          <a:bodyPr>
            <a:normAutofit/>
          </a:bodyPr>
          <a:lstStyle/>
          <a:p>
            <a:pPr algn="ctr"/>
            <a:r>
              <a:rPr lang="it-IT" dirty="0"/>
              <a:t>Photo </a:t>
            </a:r>
            <a:r>
              <a:rPr lang="it-IT" dirty="0" err="1"/>
              <a:t>Peach</a:t>
            </a:r>
            <a:endParaRPr lang="it-IT" dirty="0"/>
          </a:p>
        </p:txBody>
      </p:sp>
      <p:sp>
        <p:nvSpPr>
          <p:cNvPr id="3" name="Segnaposto contenuto 2"/>
          <p:cNvSpPr>
            <a:spLocks noGrp="1"/>
          </p:cNvSpPr>
          <p:nvPr>
            <p:ph idx="1"/>
          </p:nvPr>
        </p:nvSpPr>
        <p:spPr>
          <a:xfrm>
            <a:off x="1798320" y="2124074"/>
            <a:ext cx="8595360" cy="4524375"/>
          </a:xfrm>
        </p:spPr>
        <p:txBody>
          <a:bodyPr>
            <a:noAutofit/>
          </a:bodyPr>
          <a:lstStyle/>
          <a:p>
            <a:pPr marL="180000" indent="-180000" algn="just">
              <a:lnSpc>
                <a:spcPct val="90000"/>
              </a:lnSpc>
              <a:spcBef>
                <a:spcPts val="0"/>
              </a:spcBef>
              <a:spcAft>
                <a:spcPts val="0"/>
              </a:spcAft>
            </a:pPr>
            <a:r>
              <a:rPr lang="en-US" sz="2800" dirty="0">
                <a:latin typeface="Times New Roman" panose="02020603050405020304" pitchFamily="18" charset="0"/>
                <a:ea typeface="Times New Roman" panose="02020603050405020304" pitchFamily="18" charset="0"/>
              </a:rPr>
              <a:t>Our idea is to help you tell better stories online using photos.</a:t>
            </a:r>
            <a:endParaRPr lang="it-IT" sz="2800" dirty="0">
              <a:latin typeface="Times New Roman" panose="02020603050405020304" pitchFamily="18" charset="0"/>
              <a:ea typeface="Times New Roman" panose="02020603050405020304" pitchFamily="18" charset="0"/>
            </a:endParaRPr>
          </a:p>
          <a:p>
            <a:pPr marL="180000" indent="-180000" algn="just">
              <a:lnSpc>
                <a:spcPct val="90000"/>
              </a:lnSpc>
              <a:spcBef>
                <a:spcPts val="1800"/>
              </a:spcBef>
              <a:spcAft>
                <a:spcPts val="0"/>
              </a:spcAft>
            </a:pPr>
            <a:r>
              <a:rPr lang="en-US" sz="2800" dirty="0">
                <a:latin typeface="Times New Roman" panose="02020603050405020304" pitchFamily="18" charset="0"/>
                <a:ea typeface="Times New Roman" panose="02020603050405020304" pitchFamily="18" charset="0"/>
              </a:rPr>
              <a:t>With Photo Peach you can create a rich slideshow in seconds to engage your students. According to your purpose you can use background music, captions, and comments so you can elaborate on your story further. It’s great for collaborative group work.</a:t>
            </a:r>
          </a:p>
          <a:p>
            <a:pPr marL="180000" indent="-180000" algn="just">
              <a:lnSpc>
                <a:spcPct val="90000"/>
              </a:lnSpc>
              <a:spcBef>
                <a:spcPts val="1800"/>
              </a:spcBef>
              <a:spcAft>
                <a:spcPts val="0"/>
              </a:spcAft>
            </a:pPr>
            <a:r>
              <a:rPr lang="en-US" sz="2800" dirty="0">
                <a:latin typeface="Times New Roman" panose="02020603050405020304" pitchFamily="18" charset="0"/>
                <a:ea typeface="Times New Roman" panose="02020603050405020304" pitchFamily="18" charset="0"/>
              </a:rPr>
              <a:t>By using the “quiz” feature you can even create an interactive slideshow with multiple choice questions on any or all slides.</a:t>
            </a:r>
            <a:endParaRPr lang="it-IT" sz="2800" dirty="0">
              <a:latin typeface="Times New Roman" panose="02020603050405020304" pitchFamily="18" charset="0"/>
              <a:ea typeface="Times New Roman" panose="02020603050405020304" pitchFamily="18" charset="0"/>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743200" cy="1890236"/>
          </a:xfrm>
          <a:prstGeom prst="rect">
            <a:avLst/>
          </a:prstGeom>
        </p:spPr>
      </p:pic>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5417" y="1"/>
            <a:ext cx="3384856" cy="1222309"/>
          </a:xfrm>
          <a:prstGeom prst="rect">
            <a:avLst/>
          </a:prstGeom>
        </p:spPr>
      </p:pic>
    </p:spTree>
    <p:extLst>
      <p:ext uri="{BB962C8B-B14F-4D97-AF65-F5344CB8AC3E}">
        <p14:creationId xmlns:p14="http://schemas.microsoft.com/office/powerpoint/2010/main" val="1280654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29964" y="294198"/>
            <a:ext cx="3532072" cy="937443"/>
          </a:xfrm>
        </p:spPr>
        <p:txBody>
          <a:bodyPr>
            <a:normAutofit/>
          </a:bodyPr>
          <a:lstStyle/>
          <a:p>
            <a:pPr algn="ctr"/>
            <a:r>
              <a:rPr lang="it-IT" dirty="0"/>
              <a:t>Thinglink</a:t>
            </a:r>
          </a:p>
        </p:txBody>
      </p:sp>
      <p:sp>
        <p:nvSpPr>
          <p:cNvPr id="3" name="Segnaposto contenuto 2"/>
          <p:cNvSpPr>
            <a:spLocks noGrp="1"/>
          </p:cNvSpPr>
          <p:nvPr>
            <p:ph idx="1"/>
          </p:nvPr>
        </p:nvSpPr>
        <p:spPr>
          <a:xfrm>
            <a:off x="1798320" y="2143125"/>
            <a:ext cx="8595360" cy="4351337"/>
          </a:xfrm>
        </p:spPr>
        <p:txBody>
          <a:bodyPr>
            <a:normAutofit fontScale="92500" lnSpcReduction="10000"/>
          </a:bodyPr>
          <a:lstStyle/>
          <a:p>
            <a:pPr marL="180000" indent="-180000" algn="just">
              <a:lnSpc>
                <a:spcPct val="110000"/>
              </a:lnSpc>
              <a:spcBef>
                <a:spcPts val="1800"/>
              </a:spcBef>
              <a:spcAft>
                <a:spcPts val="0"/>
              </a:spcAft>
            </a:pPr>
            <a:r>
              <a:rPr lang="en-US" sz="2800" dirty="0">
                <a:latin typeface="Trebuchet MS" panose="020B0603020202020204" pitchFamily="34" charset="0"/>
                <a:ea typeface="Calibri" panose="020F0502020204030204" pitchFamily="34" charset="0"/>
                <a:cs typeface="Times New Roman" panose="02020603050405020304" pitchFamily="18" charset="0"/>
              </a:rPr>
              <a:t>It is an interactive image tool that provides users with the ability to turn any image into a multimedia launcher.</a:t>
            </a:r>
          </a:p>
          <a:p>
            <a:pPr marL="180000" indent="-180000" algn="just">
              <a:lnSpc>
                <a:spcPct val="110000"/>
              </a:lnSpc>
              <a:spcBef>
                <a:spcPts val="1800"/>
              </a:spcBef>
              <a:spcAft>
                <a:spcPts val="0"/>
              </a:spcAft>
            </a:pPr>
            <a:r>
              <a:rPr lang="en-US" sz="2800" dirty="0">
                <a:latin typeface="Trebuchet MS" panose="020B0603020202020204" pitchFamily="34" charset="0"/>
                <a:ea typeface="Calibri" panose="020F0502020204030204" pitchFamily="34" charset="0"/>
                <a:cs typeface="Times New Roman" panose="02020603050405020304" pitchFamily="18" charset="0"/>
              </a:rPr>
              <a:t>Users can create multiple "hot spots" on specific parts of an image  a</a:t>
            </a:r>
            <a:r>
              <a:rPr lang="en-US" sz="2800" dirty="0">
                <a:solidFill>
                  <a:srgbClr val="6C6B6B"/>
                </a:solidFill>
                <a:latin typeface="Trebuchet MS" panose="020B0603020202020204" pitchFamily="34" charset="0"/>
                <a:ea typeface="Calibri" panose="020F0502020204030204" pitchFamily="34" charset="0"/>
                <a:cs typeface="Times New Roman" panose="02020603050405020304" pitchFamily="18" charset="0"/>
              </a:rPr>
              <a:t>nd turn the image into a multimedia launcher.</a:t>
            </a:r>
          </a:p>
          <a:p>
            <a:pPr marL="180000" indent="-180000" algn="just">
              <a:lnSpc>
                <a:spcPct val="110000"/>
              </a:lnSpc>
              <a:spcBef>
                <a:spcPts val="1800"/>
              </a:spcBef>
              <a:spcAft>
                <a:spcPts val="0"/>
              </a:spcAft>
            </a:pPr>
            <a:r>
              <a:rPr lang="en-US" sz="2800" dirty="0">
                <a:solidFill>
                  <a:srgbClr val="6C6B6B"/>
                </a:solidFill>
                <a:latin typeface="Trebuchet MS" panose="020B0603020202020204" pitchFamily="34" charset="0"/>
                <a:ea typeface="Calibri" panose="020F0502020204030204" pitchFamily="34" charset="0"/>
                <a:cs typeface="Times New Roman" panose="02020603050405020304" pitchFamily="18" charset="0"/>
              </a:rPr>
              <a:t>You can embed video, record audio with the click of a button and a free SoundCloud account, or link to any website.</a:t>
            </a:r>
            <a:endParaRPr lang="it-IT" sz="2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2" y="-3844"/>
            <a:ext cx="2466975" cy="1847850"/>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8083" y="-3844"/>
            <a:ext cx="3223918" cy="1499269"/>
          </a:xfrm>
          <a:prstGeom prst="rect">
            <a:avLst/>
          </a:prstGeom>
        </p:spPr>
      </p:pic>
    </p:spTree>
    <p:extLst>
      <p:ext uri="{BB962C8B-B14F-4D97-AF65-F5344CB8AC3E}">
        <p14:creationId xmlns:p14="http://schemas.microsoft.com/office/powerpoint/2010/main" val="3598392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52683" y="294198"/>
            <a:ext cx="3886635" cy="918782"/>
          </a:xfrm>
        </p:spPr>
        <p:txBody>
          <a:bodyPr>
            <a:normAutofit/>
          </a:bodyPr>
          <a:lstStyle/>
          <a:p>
            <a:pPr algn="ctr"/>
            <a:r>
              <a:rPr lang="it-IT" dirty="0"/>
              <a:t>Adobe Spark</a:t>
            </a:r>
          </a:p>
        </p:txBody>
      </p:sp>
      <p:sp>
        <p:nvSpPr>
          <p:cNvPr id="3" name="Segnaposto contenuto 2"/>
          <p:cNvSpPr>
            <a:spLocks noGrp="1"/>
          </p:cNvSpPr>
          <p:nvPr>
            <p:ph idx="1"/>
          </p:nvPr>
        </p:nvSpPr>
        <p:spPr>
          <a:xfrm>
            <a:off x="1798320" y="2143125"/>
            <a:ext cx="8595360" cy="4351337"/>
          </a:xfrm>
        </p:spPr>
        <p:txBody>
          <a:bodyPr>
            <a:normAutofit/>
          </a:bodyPr>
          <a:lstStyle/>
          <a:p>
            <a:pPr algn="just">
              <a:lnSpc>
                <a:spcPct val="110000"/>
              </a:lnSpc>
              <a:spcBef>
                <a:spcPts val="0"/>
              </a:spcBef>
              <a:spcAft>
                <a:spcPts val="0"/>
              </a:spcAft>
            </a:pPr>
            <a:r>
              <a:rPr lang="en-US" sz="3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creates impactful social graphics, web stories and animated videos.</a:t>
            </a:r>
          </a:p>
          <a:p>
            <a:pPr algn="just">
              <a:lnSpc>
                <a:spcPct val="110000"/>
              </a:lnSpc>
              <a:spcBef>
                <a:spcPts val="1800"/>
              </a:spcBef>
              <a:spcAft>
                <a:spcPts val="0"/>
              </a:spcAft>
            </a:pPr>
            <a:r>
              <a:rPr lang="en-US" sz="3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Your text, photo or video instantly come to life with fluid elegant motion. We call it a GLIDESHOW.</a:t>
            </a:r>
            <a:endParaRPr lang="it-IT" sz="3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231696" cy="1809750"/>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0305" y="0"/>
            <a:ext cx="3231695" cy="1420420"/>
          </a:xfrm>
          <a:prstGeom prst="rect">
            <a:avLst/>
          </a:prstGeom>
        </p:spPr>
      </p:pic>
    </p:spTree>
    <p:extLst>
      <p:ext uri="{BB962C8B-B14F-4D97-AF65-F5344CB8AC3E}">
        <p14:creationId xmlns:p14="http://schemas.microsoft.com/office/powerpoint/2010/main" val="4153431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49124" y="294198"/>
            <a:ext cx="3293753" cy="946773"/>
          </a:xfrm>
        </p:spPr>
        <p:txBody>
          <a:bodyPr>
            <a:normAutofit/>
          </a:bodyPr>
          <a:lstStyle/>
          <a:p>
            <a:pPr algn="ctr"/>
            <a:r>
              <a:rPr lang="it-IT" dirty="0"/>
              <a:t>Biteable</a:t>
            </a:r>
          </a:p>
        </p:txBody>
      </p:sp>
      <p:sp>
        <p:nvSpPr>
          <p:cNvPr id="3" name="Segnaposto contenuto 2"/>
          <p:cNvSpPr>
            <a:spLocks noGrp="1"/>
          </p:cNvSpPr>
          <p:nvPr>
            <p:ph idx="1"/>
          </p:nvPr>
        </p:nvSpPr>
        <p:spPr>
          <a:xfrm>
            <a:off x="1384041" y="2147986"/>
            <a:ext cx="9423918" cy="4795739"/>
          </a:xfrm>
        </p:spPr>
        <p:txBody>
          <a:bodyPr>
            <a:noAutofit/>
          </a:bodyPr>
          <a:lstStyle/>
          <a:p>
            <a:pPr algn="just">
              <a:spcBef>
                <a:spcPts val="0"/>
              </a:spcBef>
              <a:spcAft>
                <a:spcPts val="0"/>
              </a:spcAft>
            </a:pPr>
            <a:r>
              <a:rPr lang="en-US" sz="2800" dirty="0">
                <a:latin typeface="Calibri" panose="020F0502020204030204" pitchFamily="34" charset="0"/>
                <a:ea typeface="Calibri" panose="020F0502020204030204" pitchFamily="34" charset="0"/>
                <a:cs typeface="Calibri" panose="020F0502020204030204" pitchFamily="34" charset="0"/>
              </a:rPr>
              <a:t>Biteable is the world’s simplest video maker. It is done completely online in a matter of minutes. You can add your own music, themes, images, and templates. By adding animations it helps attract students attention effectively. Biteable can be used by both teachers and students.</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42"/>
            <a:ext cx="3306770" cy="1851791"/>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4550" y="0"/>
            <a:ext cx="2466975" cy="1847850"/>
          </a:xfrm>
          <a:prstGeom prst="rect">
            <a:avLst/>
          </a:prstGeom>
        </p:spPr>
      </p:pic>
    </p:spTree>
    <p:extLst>
      <p:ext uri="{BB962C8B-B14F-4D97-AF65-F5344CB8AC3E}">
        <p14:creationId xmlns:p14="http://schemas.microsoft.com/office/powerpoint/2010/main" val="1697324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990591" y="294198"/>
            <a:ext cx="2210818" cy="956104"/>
          </a:xfrm>
        </p:spPr>
        <p:txBody>
          <a:bodyPr>
            <a:normAutofit/>
          </a:bodyPr>
          <a:lstStyle/>
          <a:p>
            <a:pPr algn="ctr"/>
            <a:r>
              <a:rPr lang="it-IT" dirty="0"/>
              <a:t>Prezi</a:t>
            </a:r>
          </a:p>
        </p:txBody>
      </p:sp>
      <p:sp>
        <p:nvSpPr>
          <p:cNvPr id="3" name="Segnaposto contenuto 2"/>
          <p:cNvSpPr>
            <a:spLocks noGrp="1"/>
          </p:cNvSpPr>
          <p:nvPr>
            <p:ph idx="1"/>
          </p:nvPr>
        </p:nvSpPr>
        <p:spPr>
          <a:xfrm>
            <a:off x="1798320" y="2133600"/>
            <a:ext cx="8595360" cy="4674637"/>
          </a:xfrm>
        </p:spPr>
        <p:txBody>
          <a:bodyPr>
            <a:noAutofit/>
          </a:bodyPr>
          <a:lstStyle/>
          <a:p>
            <a:pPr algn="just">
              <a:lnSpc>
                <a:spcPct val="100000"/>
              </a:lnSpc>
              <a:spcBef>
                <a:spcPts val="0"/>
              </a:spcBef>
              <a:spcAft>
                <a:spcPts val="0"/>
              </a:spcAft>
            </a:pPr>
            <a:r>
              <a:rPr lang="en-US" sz="2800" dirty="0">
                <a:latin typeface="Calibri" panose="020F0502020204030204" pitchFamily="34" charset="0"/>
                <a:ea typeface="Times New Roman" panose="02020603050405020304" pitchFamily="18" charset="0"/>
                <a:cs typeface="Calibri" panose="020F0502020204030204" pitchFamily="34" charset="0"/>
              </a:rPr>
              <a:t>Prezi is web-based presentation software, whose interactive nature makes it a popular classroom tool. Its freedom of movement enables “conversational presenting,” a presentation style in which presentations follow the flow of dialogue, instead of vice-versa.</a:t>
            </a:r>
            <a:endParaRPr lang="it-IT" sz="2800" dirty="0">
              <a:latin typeface="Calibri" panose="020F0502020204030204" pitchFamily="34" charset="0"/>
              <a:ea typeface="Times New Roman" panose="02020603050405020304" pitchFamily="18" charset="0"/>
              <a:cs typeface="Calibri" panose="020F0502020204030204" pitchFamily="34" charset="0"/>
            </a:endParaRPr>
          </a:p>
          <a:p>
            <a:pPr algn="just">
              <a:lnSpc>
                <a:spcPct val="100000"/>
              </a:lnSpc>
              <a:spcBef>
                <a:spcPts val="1800"/>
              </a:spcBef>
              <a:spcAft>
                <a:spcPts val="0"/>
              </a:spcAft>
            </a:pPr>
            <a:r>
              <a:rPr lang="en-US" sz="2800" dirty="0">
                <a:latin typeface="Calibri" panose="020F0502020204030204" pitchFamily="34" charset="0"/>
                <a:ea typeface="Calibri" panose="020F0502020204030204" pitchFamily="34" charset="0"/>
                <a:cs typeface="Calibri" panose="020F0502020204030204" pitchFamily="34" charset="0"/>
              </a:rPr>
              <a:t>The company has worked closely with the ConnectED initiative since its inauguration by President Barack Obama in 2013, providing free Prezi licenses to hundreds of thousands of Title 1 high school teachers across the nation.</a:t>
            </a:r>
            <a:endParaRPr lang="it-IT" sz="2800" dirty="0">
              <a:latin typeface="Calibri" panose="020F0502020204030204" pitchFamily="34" charset="0"/>
              <a:ea typeface="Calibri" panose="020F0502020204030204" pitchFamily="34" charset="0"/>
              <a:cs typeface="Calibri" panose="020F0502020204030204"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426922" cy="1847850"/>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8769" y="0"/>
            <a:ext cx="3002756" cy="1847850"/>
          </a:xfrm>
          <a:prstGeom prst="rect">
            <a:avLst/>
          </a:prstGeom>
        </p:spPr>
      </p:pic>
    </p:spTree>
    <p:extLst>
      <p:ext uri="{BB962C8B-B14F-4D97-AF65-F5344CB8AC3E}">
        <p14:creationId xmlns:p14="http://schemas.microsoft.com/office/powerpoint/2010/main" val="20560127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75475" y="294198"/>
            <a:ext cx="3841051" cy="963102"/>
          </a:xfrm>
        </p:spPr>
        <p:txBody>
          <a:bodyPr>
            <a:normAutofit/>
          </a:bodyPr>
          <a:lstStyle/>
          <a:p>
            <a:pPr algn="ctr"/>
            <a:r>
              <a:rPr lang="it-IT" dirty="0"/>
              <a:t>WordClouds</a:t>
            </a:r>
          </a:p>
        </p:txBody>
      </p:sp>
      <p:sp>
        <p:nvSpPr>
          <p:cNvPr id="3" name="Segnaposto contenuto 2"/>
          <p:cNvSpPr>
            <a:spLocks noGrp="1"/>
          </p:cNvSpPr>
          <p:nvPr>
            <p:ph idx="1"/>
          </p:nvPr>
        </p:nvSpPr>
        <p:spPr>
          <a:xfrm>
            <a:off x="1076326" y="2066925"/>
            <a:ext cx="9601199" cy="4695825"/>
          </a:xfrm>
        </p:spPr>
        <p:txBody>
          <a:bodyPr>
            <a:noAutofit/>
          </a:bodyPr>
          <a:lstStyle/>
          <a:p>
            <a:pPr marR="287020" algn="just" fontAlgn="base">
              <a:lnSpc>
                <a:spcPct val="90000"/>
              </a:lnSpc>
              <a:spcBef>
                <a:spcPts val="0"/>
              </a:spcBef>
              <a:spcAft>
                <a:spcPts val="0"/>
              </a:spcAft>
            </a:pPr>
            <a:r>
              <a:rPr lang="it-IT" sz="2800" dirty="0" smtClean="0">
                <a:solidFill>
                  <a:schemeClr val="tx1"/>
                </a:solidFill>
                <a:latin typeface="Calibri" panose="020F0502020204030204" pitchFamily="34" charset="0"/>
                <a:cs typeface="Calibri" panose="020F0502020204030204" pitchFamily="34" charset="0"/>
              </a:rPr>
              <a:t>It </a:t>
            </a:r>
            <a:r>
              <a:rPr lang="it-IT" sz="2800" dirty="0">
                <a:solidFill>
                  <a:schemeClr val="tx1"/>
                </a:solidFill>
                <a:latin typeface="Calibri" panose="020F0502020204030204" pitchFamily="34" charset="0"/>
                <a:cs typeface="Calibri" panose="020F0502020204030204" pitchFamily="34" charset="0"/>
              </a:rPr>
              <a:t>is a free online word cloud generator and tag cloud </a:t>
            </a:r>
            <a:r>
              <a:rPr lang="it-IT" sz="2800" dirty="0" smtClean="0">
                <a:solidFill>
                  <a:schemeClr val="tx1"/>
                </a:solidFill>
                <a:latin typeface="Calibri" panose="020F0502020204030204" pitchFamily="34" charset="0"/>
                <a:cs typeface="Calibri" panose="020F0502020204030204" pitchFamily="34" charset="0"/>
              </a:rPr>
              <a:t>creator.</a:t>
            </a:r>
          </a:p>
          <a:p>
            <a:pPr marR="287020" algn="just" fontAlgn="base">
              <a:lnSpc>
                <a:spcPct val="90000"/>
              </a:lnSpc>
              <a:spcBef>
                <a:spcPts val="1200"/>
              </a:spcBef>
              <a:spcAft>
                <a:spcPts val="0"/>
              </a:spcAft>
            </a:pPr>
            <a:r>
              <a:rPr lang="it-IT" sz="2800" dirty="0" smtClean="0">
                <a:solidFill>
                  <a:schemeClr val="tx1"/>
                </a:solidFill>
                <a:latin typeface="Calibri" panose="020F0502020204030204" pitchFamily="34" charset="0"/>
                <a:cs typeface="Calibri" panose="020F0502020204030204" pitchFamily="34" charset="0"/>
              </a:rPr>
              <a:t>It </a:t>
            </a:r>
            <a:r>
              <a:rPr lang="it-IT" sz="2800" dirty="0">
                <a:solidFill>
                  <a:schemeClr val="tx1"/>
                </a:solidFill>
                <a:latin typeface="Calibri" panose="020F0502020204030204" pitchFamily="34" charset="0"/>
                <a:cs typeface="Calibri" panose="020F0502020204030204" pitchFamily="34" charset="0"/>
              </a:rPr>
              <a:t>works on your PC, Tablet or smartphone. Paste text, upload a document or open an URL to automatically generate a word- or tag </a:t>
            </a:r>
            <a:r>
              <a:rPr lang="it-IT" sz="2800" dirty="0" smtClean="0">
                <a:solidFill>
                  <a:schemeClr val="tx1"/>
                </a:solidFill>
                <a:latin typeface="Calibri" panose="020F0502020204030204" pitchFamily="34" charset="0"/>
                <a:cs typeface="Calibri" panose="020F0502020204030204" pitchFamily="34" charset="0"/>
              </a:rPr>
              <a:t>cloud.</a:t>
            </a:r>
          </a:p>
          <a:p>
            <a:pPr marR="287020" algn="just" fontAlgn="base">
              <a:lnSpc>
                <a:spcPct val="90000"/>
              </a:lnSpc>
              <a:spcBef>
                <a:spcPts val="1200"/>
              </a:spcBef>
              <a:spcAft>
                <a:spcPts val="0"/>
              </a:spcAft>
            </a:pPr>
            <a:r>
              <a:rPr lang="it-IT" sz="2800" dirty="0" smtClean="0">
                <a:solidFill>
                  <a:schemeClr val="tx1"/>
                </a:solidFill>
                <a:latin typeface="Calibri" panose="020F0502020204030204" pitchFamily="34" charset="0"/>
                <a:cs typeface="Calibri" panose="020F0502020204030204" pitchFamily="34" charset="0"/>
              </a:rPr>
              <a:t>Customize </a:t>
            </a:r>
            <a:r>
              <a:rPr lang="it-IT" sz="2800" dirty="0">
                <a:solidFill>
                  <a:schemeClr val="tx1"/>
                </a:solidFill>
                <a:latin typeface="Calibri" panose="020F0502020204030204" pitchFamily="34" charset="0"/>
                <a:cs typeface="Calibri" panose="020F0502020204030204" pitchFamily="34" charset="0"/>
              </a:rPr>
              <a:t>your cloud with shapes, themes, colors and </a:t>
            </a:r>
            <a:r>
              <a:rPr lang="it-IT" sz="2800" dirty="0" smtClean="0">
                <a:solidFill>
                  <a:schemeClr val="tx1"/>
                </a:solidFill>
                <a:latin typeface="Calibri" panose="020F0502020204030204" pitchFamily="34" charset="0"/>
                <a:cs typeface="Calibri" panose="020F0502020204030204" pitchFamily="34" charset="0"/>
              </a:rPr>
              <a:t>fonts.</a:t>
            </a:r>
          </a:p>
          <a:p>
            <a:pPr marR="287020" algn="just" fontAlgn="base">
              <a:lnSpc>
                <a:spcPct val="90000"/>
              </a:lnSpc>
              <a:spcBef>
                <a:spcPts val="1200"/>
              </a:spcBef>
              <a:spcAft>
                <a:spcPts val="0"/>
              </a:spcAft>
            </a:pPr>
            <a:r>
              <a:rPr lang="it-IT" sz="2800" dirty="0" smtClean="0">
                <a:solidFill>
                  <a:schemeClr val="tx1"/>
                </a:solidFill>
                <a:latin typeface="Calibri" panose="020F0502020204030204" pitchFamily="34" charset="0"/>
                <a:cs typeface="Calibri" panose="020F0502020204030204" pitchFamily="34" charset="0"/>
              </a:rPr>
              <a:t>You </a:t>
            </a:r>
            <a:r>
              <a:rPr lang="it-IT" sz="2800" dirty="0">
                <a:solidFill>
                  <a:schemeClr val="tx1"/>
                </a:solidFill>
                <a:latin typeface="Calibri" panose="020F0502020204030204" pitchFamily="34" charset="0"/>
                <a:cs typeface="Calibri" panose="020F0502020204030204" pitchFamily="34" charset="0"/>
              </a:rPr>
              <a:t>can also edit the word list, cloud size and gap </a:t>
            </a:r>
            <a:r>
              <a:rPr lang="it-IT" sz="2800" dirty="0" smtClean="0">
                <a:solidFill>
                  <a:schemeClr val="tx1"/>
                </a:solidFill>
                <a:latin typeface="Calibri" panose="020F0502020204030204" pitchFamily="34" charset="0"/>
                <a:cs typeface="Calibri" panose="020F0502020204030204" pitchFamily="34" charset="0"/>
              </a:rPr>
              <a:t>size.</a:t>
            </a:r>
          </a:p>
          <a:p>
            <a:pPr marR="287020" algn="just" fontAlgn="base">
              <a:lnSpc>
                <a:spcPct val="90000"/>
              </a:lnSpc>
              <a:spcBef>
                <a:spcPts val="1200"/>
              </a:spcBef>
              <a:spcAft>
                <a:spcPts val="0"/>
              </a:spcAft>
            </a:pPr>
            <a:r>
              <a:rPr lang="it-IT" sz="2800" dirty="0" smtClean="0">
                <a:solidFill>
                  <a:schemeClr val="tx1"/>
                </a:solidFill>
                <a:latin typeface="Calibri" panose="020F0502020204030204" pitchFamily="34" charset="0"/>
                <a:cs typeface="Calibri" panose="020F0502020204030204" pitchFamily="34" charset="0"/>
              </a:rPr>
              <a:t>It </a:t>
            </a:r>
            <a:r>
              <a:rPr lang="it-IT" sz="2800" dirty="0">
                <a:solidFill>
                  <a:schemeClr val="tx1"/>
                </a:solidFill>
                <a:latin typeface="Calibri" panose="020F0502020204030204" pitchFamily="34" charset="0"/>
                <a:cs typeface="Calibri" panose="020F0502020204030204" pitchFamily="34" charset="0"/>
              </a:rPr>
              <a:t>can also generate clickable word clouds with links (image map</a:t>
            </a:r>
            <a:r>
              <a:rPr lang="it-IT" sz="2800" dirty="0" smtClean="0">
                <a:solidFill>
                  <a:schemeClr val="tx1"/>
                </a:solidFill>
                <a:latin typeface="Calibri" panose="020F0502020204030204" pitchFamily="34" charset="0"/>
                <a:cs typeface="Calibri" panose="020F0502020204030204" pitchFamily="34" charset="0"/>
              </a:rPr>
              <a:t>).</a:t>
            </a:r>
          </a:p>
          <a:p>
            <a:pPr marR="287020" algn="just" fontAlgn="base">
              <a:lnSpc>
                <a:spcPct val="90000"/>
              </a:lnSpc>
              <a:spcBef>
                <a:spcPts val="1200"/>
              </a:spcBef>
              <a:spcAft>
                <a:spcPts val="0"/>
              </a:spcAft>
            </a:pPr>
            <a:r>
              <a:rPr lang="it-IT" sz="2800" dirty="0" smtClean="0">
                <a:solidFill>
                  <a:schemeClr val="tx1"/>
                </a:solidFill>
                <a:latin typeface="Calibri" panose="020F0502020204030204" pitchFamily="34" charset="0"/>
                <a:cs typeface="Calibri" panose="020F0502020204030204" pitchFamily="34" charset="0"/>
              </a:rPr>
              <a:t>When </a:t>
            </a:r>
            <a:r>
              <a:rPr lang="it-IT" sz="2800" dirty="0">
                <a:solidFill>
                  <a:schemeClr val="tx1"/>
                </a:solidFill>
                <a:latin typeface="Calibri" panose="020F0502020204030204" pitchFamily="34" charset="0"/>
                <a:cs typeface="Calibri" panose="020F0502020204030204" pitchFamily="34" charset="0"/>
              </a:rPr>
              <a:t>you are satisfied with the result, save the image and share it online</a:t>
            </a:r>
            <a:r>
              <a:rPr lang="it-IT" sz="2800" dirty="0" smtClean="0">
                <a:solidFill>
                  <a:schemeClr val="tx1"/>
                </a:solidFill>
                <a:latin typeface="Calibri" panose="020F0502020204030204" pitchFamily="34" charset="0"/>
                <a:cs typeface="Calibri" panose="020F0502020204030204" pitchFamily="34" charset="0"/>
              </a:rPr>
              <a:t>.</a:t>
            </a:r>
            <a:endParaRPr lang="it-IT" sz="2800" dirty="0">
              <a:solidFill>
                <a:schemeClr val="tx1"/>
              </a:solidFill>
              <a:latin typeface="Calibri" panose="020F0502020204030204" pitchFamily="34" charset="0"/>
              <a:ea typeface="Times New Roman" panose="02020603050405020304" pitchFamily="18" charset="0"/>
              <a:cs typeface="Calibri" panose="020F0502020204030204"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6450" y="0"/>
            <a:ext cx="2505075" cy="1828800"/>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071989" cy="1600200"/>
          </a:xfrm>
          <a:prstGeom prst="rect">
            <a:avLst/>
          </a:prstGeom>
        </p:spPr>
      </p:pic>
    </p:spTree>
    <p:extLst>
      <p:ext uri="{BB962C8B-B14F-4D97-AF65-F5344CB8AC3E}">
        <p14:creationId xmlns:p14="http://schemas.microsoft.com/office/powerpoint/2010/main" val="21993446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83263" y="294198"/>
            <a:ext cx="3425475" cy="963102"/>
          </a:xfrm>
        </p:spPr>
        <p:txBody>
          <a:bodyPr>
            <a:normAutofit/>
          </a:bodyPr>
          <a:lstStyle/>
          <a:p>
            <a:pPr algn="ctr"/>
            <a:r>
              <a:rPr lang="it-IT" dirty="0" err="1"/>
              <a:t>Glogster</a:t>
            </a:r>
            <a:endParaRPr lang="it-IT" dirty="0"/>
          </a:p>
        </p:txBody>
      </p:sp>
      <p:sp>
        <p:nvSpPr>
          <p:cNvPr id="3" name="Segnaposto contenuto 2"/>
          <p:cNvSpPr>
            <a:spLocks noGrp="1"/>
          </p:cNvSpPr>
          <p:nvPr>
            <p:ph idx="1"/>
          </p:nvPr>
        </p:nvSpPr>
        <p:spPr>
          <a:xfrm>
            <a:off x="1414463" y="1828800"/>
            <a:ext cx="9363075" cy="4351337"/>
          </a:xfrm>
        </p:spPr>
        <p:txBody>
          <a:bodyPr>
            <a:noAutofit/>
          </a:bodyPr>
          <a:lstStyle/>
          <a:p>
            <a:pPr marR="287020" algn="just" fontAlgn="base">
              <a:lnSpc>
                <a:spcPct val="110000"/>
              </a:lnSpc>
              <a:spcBef>
                <a:spcPts val="0"/>
              </a:spcBef>
              <a:spcAft>
                <a:spcPts val="0"/>
              </a:spcAft>
            </a:pPr>
            <a:r>
              <a:rPr lang="it-IT" sz="2800" u="sng"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a:rPr>
              <a:t>Glogster</a:t>
            </a:r>
            <a:r>
              <a:rPr lang="it-IT" sz="2800" dirty="0">
                <a:solidFill>
                  <a:srgbClr val="222222"/>
                </a:solidFill>
                <a:latin typeface="Calibri" panose="020F0502020204030204" pitchFamily="34" charset="0"/>
                <a:ea typeface="Times New Roman" panose="02020603050405020304" pitchFamily="18" charset="0"/>
                <a:cs typeface="Calibri" panose="020F0502020204030204" pitchFamily="34" charset="0"/>
              </a:rPr>
              <a:t> is a great creativity site whose tag line is “poster yourself”.</a:t>
            </a:r>
          </a:p>
          <a:p>
            <a:pPr marR="287020" algn="just" fontAlgn="base">
              <a:lnSpc>
                <a:spcPct val="100000"/>
              </a:lnSpc>
              <a:spcBef>
                <a:spcPts val="1800"/>
              </a:spcBef>
              <a:spcAft>
                <a:spcPts val="0"/>
              </a:spcAft>
            </a:pPr>
            <a:r>
              <a:rPr lang="it-IT" sz="2800" dirty="0">
                <a:solidFill>
                  <a:srgbClr val="222222"/>
                </a:solidFill>
                <a:latin typeface="Calibri" panose="020F0502020204030204" pitchFamily="34" charset="0"/>
                <a:ea typeface="Times New Roman" panose="02020603050405020304" pitchFamily="18" charset="0"/>
                <a:cs typeface="Calibri" panose="020F0502020204030204" pitchFamily="34" charset="0"/>
              </a:rPr>
              <a:t>A ‘glog’ is basically an online poster web page. </a:t>
            </a:r>
          </a:p>
          <a:p>
            <a:pPr marR="287020" algn="just" fontAlgn="base">
              <a:lnSpc>
                <a:spcPct val="100000"/>
              </a:lnSpc>
              <a:spcBef>
                <a:spcPts val="1800"/>
              </a:spcBef>
              <a:spcAft>
                <a:spcPts val="0"/>
              </a:spcAft>
            </a:pPr>
            <a:r>
              <a:rPr lang="it-IT" sz="2800" dirty="0">
                <a:solidFill>
                  <a:srgbClr val="222222"/>
                </a:solidFill>
                <a:latin typeface="Calibri" panose="020F0502020204030204" pitchFamily="34" charset="0"/>
                <a:ea typeface="Times New Roman" panose="02020603050405020304" pitchFamily="18" charset="0"/>
                <a:cs typeface="Calibri" panose="020F0502020204030204" pitchFamily="34" charset="0"/>
              </a:rPr>
              <a:t>Students can combine text, pictures, graphics, video, and audio to create an interactive online poster. They can click and drag items out of Glogster’s resources, choose their own backgrounds, pictures, text boxes, videos, web links, and more! </a:t>
            </a:r>
            <a:r>
              <a:rPr lang="it-IT" sz="2800" u="sng"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a:rPr>
              <a:t>Glogster</a:t>
            </a:r>
            <a:r>
              <a:rPr lang="it-IT" sz="2800" dirty="0">
                <a:solidFill>
                  <a:srgbClr val="222222"/>
                </a:solidFill>
                <a:latin typeface="Calibri" panose="020F0502020204030204" pitchFamily="34" charset="0"/>
                <a:ea typeface="Times New Roman" panose="02020603050405020304" pitchFamily="18" charset="0"/>
                <a:cs typeface="Calibri" panose="020F0502020204030204" pitchFamily="34" charset="0"/>
              </a:rPr>
              <a:t> has a very simple-to-use interface. The final glog can be hosted by </a:t>
            </a:r>
            <a:r>
              <a:rPr lang="it-IT" sz="2800" u="sng" dirty="0">
                <a:solidFill>
                  <a:srgbClr val="000000"/>
                </a:solidFill>
                <a:latin typeface="Calibri" panose="020F0502020204030204" pitchFamily="34" charset="0"/>
                <a:ea typeface="Times New Roman" panose="02020603050405020304" pitchFamily="18" charset="0"/>
                <a:cs typeface="Calibri" panose="020F0502020204030204" pitchFamily="34" charset="0"/>
                <a:hlinkClick r:id="rId2"/>
              </a:rPr>
              <a:t>Glogster</a:t>
            </a:r>
            <a:r>
              <a:rPr lang="it-IT" sz="2800" dirty="0">
                <a:solidFill>
                  <a:srgbClr val="222222"/>
                </a:solidFill>
                <a:latin typeface="Calibri" panose="020F0502020204030204" pitchFamily="34" charset="0"/>
                <a:ea typeface="Times New Roman" panose="02020603050405020304" pitchFamily="18" charset="0"/>
                <a:cs typeface="Calibri" panose="020F0502020204030204" pitchFamily="34" charset="0"/>
              </a:rPr>
              <a:t> or you can embed it into awiki, blog or class web site.</a:t>
            </a:r>
            <a:endParaRPr lang="it-IT" sz="2800" dirty="0">
              <a:latin typeface="Calibri" panose="020F0502020204030204" pitchFamily="34" charset="0"/>
              <a:ea typeface="Times New Roman" panose="02020603050405020304" pitchFamily="18" charset="0"/>
              <a:cs typeface="Calibri" panose="020F0502020204030204" pitchFamily="34" charset="0"/>
            </a:endParaRPr>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924049" cy="1924049"/>
          </a:xfrm>
          <a:prstGeom prst="rect">
            <a:avLst/>
          </a:prstGeom>
        </p:spPr>
      </p:pic>
      <p:pic>
        <p:nvPicPr>
          <p:cNvPr id="5" name="Immagin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8856" y="1"/>
            <a:ext cx="2473144" cy="1828800"/>
          </a:xfrm>
          <a:prstGeom prst="rect">
            <a:avLst/>
          </a:prstGeom>
        </p:spPr>
      </p:pic>
    </p:spTree>
    <p:extLst>
      <p:ext uri="{BB962C8B-B14F-4D97-AF65-F5344CB8AC3E}">
        <p14:creationId xmlns:p14="http://schemas.microsoft.com/office/powerpoint/2010/main" val="36661958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8320" y="1428751"/>
            <a:ext cx="8595360" cy="5176352"/>
          </a:xfrm>
        </p:spPr>
        <p:txBody>
          <a:bodyPr>
            <a:normAutofit fontScale="55000" lnSpcReduction="20000"/>
          </a:bodyPr>
          <a:lstStyle/>
          <a:p>
            <a:pPr marL="0" indent="0" algn="ctr">
              <a:lnSpc>
                <a:spcPct val="120000"/>
              </a:lnSpc>
              <a:spcBef>
                <a:spcPts val="0"/>
              </a:spcBef>
              <a:spcAft>
                <a:spcPts val="1800"/>
              </a:spcAft>
              <a:buNone/>
            </a:pPr>
            <a:r>
              <a:rPr lang="en-US" sz="8000" b="1" u="sng"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Learning</a:t>
            </a:r>
            <a:r>
              <a:rPr lang="en-US" sz="8000"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a:t>
            </a:r>
          </a:p>
          <a:p>
            <a:pPr>
              <a:lnSpc>
                <a:spcPct val="105000"/>
              </a:lnSpc>
              <a:spcBef>
                <a:spcPts val="1800"/>
              </a:spcBef>
              <a:spcAft>
                <a:spcPts val="0"/>
              </a:spcAft>
            </a:pPr>
            <a:r>
              <a:rPr lang="en-US" sz="51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Timetoast</a:t>
            </a:r>
          </a:p>
          <a:p>
            <a:pPr>
              <a:lnSpc>
                <a:spcPct val="105000"/>
              </a:lnSpc>
              <a:spcBef>
                <a:spcPts val="600"/>
              </a:spcBef>
              <a:spcAft>
                <a:spcPts val="0"/>
              </a:spcAft>
            </a:pPr>
            <a:r>
              <a:rPr lang="en-US" sz="51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Mindomo</a:t>
            </a:r>
          </a:p>
          <a:p>
            <a:pPr>
              <a:lnSpc>
                <a:spcPct val="105000"/>
              </a:lnSpc>
              <a:spcBef>
                <a:spcPts val="600"/>
              </a:spcBef>
              <a:spcAft>
                <a:spcPts val="0"/>
              </a:spcAft>
            </a:pPr>
            <a:r>
              <a:rPr lang="en-US" sz="51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Crossword Labs</a:t>
            </a:r>
          </a:p>
          <a:p>
            <a:pPr>
              <a:lnSpc>
                <a:spcPct val="105000"/>
              </a:lnSpc>
              <a:spcBef>
                <a:spcPts val="600"/>
              </a:spcBef>
              <a:spcAft>
                <a:spcPts val="0"/>
              </a:spcAft>
            </a:pPr>
            <a:r>
              <a:rPr lang="en-US" sz="51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Moodle</a:t>
            </a:r>
          </a:p>
          <a:p>
            <a:pPr>
              <a:lnSpc>
                <a:spcPct val="105000"/>
              </a:lnSpc>
              <a:spcBef>
                <a:spcPts val="600"/>
              </a:spcBef>
              <a:spcAft>
                <a:spcPts val="0"/>
              </a:spcAft>
            </a:pPr>
            <a:r>
              <a:rPr lang="en-US" sz="51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Kahoot</a:t>
            </a:r>
          </a:p>
          <a:p>
            <a:pPr>
              <a:lnSpc>
                <a:spcPct val="105000"/>
              </a:lnSpc>
              <a:spcBef>
                <a:spcPts val="600"/>
              </a:spcBef>
              <a:spcAft>
                <a:spcPts val="0"/>
              </a:spcAft>
            </a:pPr>
            <a:r>
              <a:rPr lang="en-US" sz="51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Quizlet</a:t>
            </a:r>
          </a:p>
          <a:p>
            <a:pPr>
              <a:lnSpc>
                <a:spcPct val="105000"/>
              </a:lnSpc>
              <a:spcBef>
                <a:spcPts val="600"/>
              </a:spcBef>
              <a:spcAft>
                <a:spcPts val="0"/>
              </a:spcAft>
            </a:pPr>
            <a:r>
              <a:rPr lang="en-US" sz="51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Edmodo</a:t>
            </a:r>
          </a:p>
          <a:p>
            <a:pPr>
              <a:lnSpc>
                <a:spcPct val="105000"/>
              </a:lnSpc>
              <a:spcBef>
                <a:spcPts val="600"/>
              </a:spcBef>
              <a:spcAft>
                <a:spcPts val="0"/>
              </a:spcAft>
            </a:pPr>
            <a:r>
              <a:rPr lang="en-US" sz="51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Animoto</a:t>
            </a:r>
          </a:p>
          <a:p>
            <a:pPr>
              <a:lnSpc>
                <a:spcPct val="105000"/>
              </a:lnSpc>
              <a:spcBef>
                <a:spcPts val="600"/>
              </a:spcBef>
              <a:spcAft>
                <a:spcPts val="0"/>
              </a:spcAft>
            </a:pPr>
            <a:r>
              <a:rPr lang="en-US" sz="51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Khan Academy</a:t>
            </a:r>
            <a:endParaRPr lang="it-IT" sz="51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Titolo 3"/>
          <p:cNvSpPr>
            <a:spLocks noGrp="1"/>
          </p:cNvSpPr>
          <p:nvPr>
            <p:ph type="title"/>
          </p:nvPr>
        </p:nvSpPr>
        <p:spPr>
          <a:xfrm>
            <a:off x="2198085" y="294198"/>
            <a:ext cx="7795831" cy="944052"/>
          </a:xfrm>
        </p:spPr>
        <p:txBody>
          <a:bodyPr/>
          <a:lstStyle/>
          <a:p>
            <a:pPr algn="ctr"/>
            <a:r>
              <a:rPr lang="it-IT"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THESE ARE THE MOST USEFUL</a:t>
            </a:r>
            <a:endParaRPr lang="it-IT" dirty="0"/>
          </a:p>
        </p:txBody>
      </p:sp>
    </p:spTree>
    <p:extLst>
      <p:ext uri="{BB962C8B-B14F-4D97-AF65-F5344CB8AC3E}">
        <p14:creationId xmlns:p14="http://schemas.microsoft.com/office/powerpoint/2010/main" val="33139476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02130" y="313248"/>
            <a:ext cx="3587741" cy="928112"/>
          </a:xfrm>
        </p:spPr>
        <p:txBody>
          <a:bodyPr>
            <a:normAutofit/>
          </a:bodyPr>
          <a:lstStyle/>
          <a:p>
            <a:pPr algn="ctr"/>
            <a:r>
              <a:rPr lang="it-IT" dirty="0"/>
              <a:t>Timetoast</a:t>
            </a:r>
          </a:p>
        </p:txBody>
      </p:sp>
      <p:sp>
        <p:nvSpPr>
          <p:cNvPr id="3" name="Segnaposto contenuto 2"/>
          <p:cNvSpPr>
            <a:spLocks noGrp="1"/>
          </p:cNvSpPr>
          <p:nvPr>
            <p:ph idx="1"/>
          </p:nvPr>
        </p:nvSpPr>
        <p:spPr>
          <a:xfrm>
            <a:off x="1798320" y="2152651"/>
            <a:ext cx="8595360" cy="4038600"/>
          </a:xfrm>
        </p:spPr>
        <p:txBody>
          <a:bodyPr>
            <a:noAutofit/>
          </a:bodyPr>
          <a:lstStyle/>
          <a:p>
            <a:pPr marL="180000" indent="-180000" algn="just">
              <a:lnSpc>
                <a:spcPct val="110000"/>
              </a:lnSpc>
              <a:spcBef>
                <a:spcPts val="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allows you to create dynamic projects, explore topics that lend themselves to a chronological presentation.</a:t>
            </a:r>
          </a:p>
          <a:p>
            <a:pPr marL="180000" indent="-180000" algn="just">
              <a:lnSpc>
                <a:spcPct val="110000"/>
              </a:lnSpc>
              <a:spcBef>
                <a:spcPts val="180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You organize your presentation along a timeline based on dates and the elements you include are clickable, so that they can expand (including media in addition to text).</a:t>
            </a:r>
          </a:p>
          <a:p>
            <a:pPr marL="180000" indent="-180000" algn="just">
              <a:lnSpc>
                <a:spcPct val="110000"/>
              </a:lnSpc>
              <a:spcBef>
                <a:spcPts val="180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There a lot of different sites, for example Tiki-Toki.com</a:t>
            </a:r>
            <a:endParaRPr lang="it-IT" sz="2800" dirty="0">
              <a:latin typeface="Times New Roman" panose="02020603050405020304" pitchFamily="18" charset="0"/>
              <a:ea typeface="Times New Roman" panose="020206030504050203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6912" y="0"/>
            <a:ext cx="3474613" cy="1615853"/>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17"/>
            <a:ext cx="3465088" cy="1851057"/>
          </a:xfrm>
          <a:prstGeom prst="rect">
            <a:avLst/>
          </a:prstGeom>
        </p:spPr>
      </p:pic>
    </p:spTree>
    <p:extLst>
      <p:ext uri="{BB962C8B-B14F-4D97-AF65-F5344CB8AC3E}">
        <p14:creationId xmlns:p14="http://schemas.microsoft.com/office/powerpoint/2010/main" val="28085746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58114" y="294198"/>
            <a:ext cx="3475773" cy="937443"/>
          </a:xfrm>
        </p:spPr>
        <p:txBody>
          <a:bodyPr>
            <a:normAutofit/>
          </a:bodyPr>
          <a:lstStyle/>
          <a:p>
            <a:pPr algn="ctr"/>
            <a:r>
              <a:rPr lang="it-IT" dirty="0"/>
              <a:t>Mindomo</a:t>
            </a:r>
          </a:p>
        </p:txBody>
      </p:sp>
      <p:sp>
        <p:nvSpPr>
          <p:cNvPr id="3" name="Segnaposto contenuto 2"/>
          <p:cNvSpPr>
            <a:spLocks noGrp="1"/>
          </p:cNvSpPr>
          <p:nvPr>
            <p:ph idx="1"/>
          </p:nvPr>
        </p:nvSpPr>
        <p:spPr>
          <a:xfrm>
            <a:off x="1798320" y="2152650"/>
            <a:ext cx="8595360" cy="4351337"/>
          </a:xfrm>
        </p:spPr>
        <p:txBody>
          <a:bodyPr>
            <a:normAutofit/>
          </a:bodyPr>
          <a:lstStyle/>
          <a:p>
            <a:pPr algn="just">
              <a:lnSpc>
                <a:spcPct val="115000"/>
              </a:lnSpc>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is a useful mind mapping and idea management software, available in cloud and desktop versions.</a:t>
            </a:r>
          </a:p>
          <a:p>
            <a:pPr algn="just">
              <a:lnSpc>
                <a:spcPct val="115000"/>
              </a:lnSpc>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is online collaborative mind mapping, concept mapping and outliningsoftware for visualizing and organizing information.</a:t>
            </a:r>
          </a:p>
          <a:p>
            <a:pPr algn="just">
              <a:lnSpc>
                <a:spcPct val="115000"/>
              </a:lnSpc>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Watch out for its freemium version!</a:t>
            </a:r>
            <a:endParaRPr lang="it-IT" sz="2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57206" y="0"/>
            <a:ext cx="3044320" cy="1866900"/>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866899" cy="1866899"/>
          </a:xfrm>
          <a:prstGeom prst="rect">
            <a:avLst/>
          </a:prstGeom>
        </p:spPr>
      </p:pic>
    </p:spTree>
    <p:extLst>
      <p:ext uri="{BB962C8B-B14F-4D97-AF65-F5344CB8AC3E}">
        <p14:creationId xmlns:p14="http://schemas.microsoft.com/office/powerpoint/2010/main" val="3007029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97960" y="294198"/>
            <a:ext cx="4996080" cy="918782"/>
          </a:xfrm>
        </p:spPr>
        <p:txBody>
          <a:bodyPr>
            <a:normAutofit/>
          </a:bodyPr>
          <a:lstStyle/>
          <a:p>
            <a:pPr algn="ctr"/>
            <a:r>
              <a:rPr lang="it-IT" dirty="0"/>
              <a:t>Crossword Labs</a:t>
            </a:r>
          </a:p>
        </p:txBody>
      </p:sp>
      <p:sp>
        <p:nvSpPr>
          <p:cNvPr id="3" name="Segnaposto contenuto 2"/>
          <p:cNvSpPr>
            <a:spLocks noGrp="1"/>
          </p:cNvSpPr>
          <p:nvPr>
            <p:ph idx="1"/>
          </p:nvPr>
        </p:nvSpPr>
        <p:spPr>
          <a:xfrm>
            <a:off x="1798320" y="2152650"/>
            <a:ext cx="8595360" cy="4351337"/>
          </a:xfrm>
        </p:spPr>
        <p:txBody>
          <a:bodyPr>
            <a:normAutofit/>
          </a:bodyPr>
          <a:lstStyle/>
          <a:p>
            <a:pPr algn="just">
              <a:lnSpc>
                <a:spcPct val="115000"/>
              </a:lnSpc>
              <a:spcAft>
                <a:spcPts val="100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It’s the simplest way to build, print, share and solve cross word puzzles online.</a:t>
            </a:r>
          </a:p>
          <a:p>
            <a:pPr algn="just">
              <a:lnSpc>
                <a:spcPct val="115000"/>
              </a:lnSpc>
              <a:spcAft>
                <a:spcPts val="100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It’s free, fast and easy.</a:t>
            </a:r>
            <a:endParaRPr lang="it-IT"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5574" y="-1"/>
            <a:ext cx="1892401" cy="1892401"/>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6" y="1"/>
            <a:ext cx="1866900" cy="1866900"/>
          </a:xfrm>
          <a:prstGeom prst="rect">
            <a:avLst/>
          </a:prstGeom>
        </p:spPr>
      </p:pic>
    </p:spTree>
    <p:extLst>
      <p:ext uri="{BB962C8B-B14F-4D97-AF65-F5344CB8AC3E}">
        <p14:creationId xmlns:p14="http://schemas.microsoft.com/office/powerpoint/2010/main" val="4192089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796786" y="294198"/>
            <a:ext cx="2598428" cy="946773"/>
          </a:xfrm>
        </p:spPr>
        <p:txBody>
          <a:bodyPr>
            <a:normAutofit/>
          </a:bodyPr>
          <a:lstStyle/>
          <a:p>
            <a:pPr algn="ctr"/>
            <a:r>
              <a:rPr lang="it-IT" dirty="0"/>
              <a:t>Moodle</a:t>
            </a:r>
          </a:p>
        </p:txBody>
      </p:sp>
      <p:sp>
        <p:nvSpPr>
          <p:cNvPr id="3" name="Segnaposto contenuto 2"/>
          <p:cNvSpPr>
            <a:spLocks noGrp="1"/>
          </p:cNvSpPr>
          <p:nvPr>
            <p:ph idx="1"/>
          </p:nvPr>
        </p:nvSpPr>
        <p:spPr>
          <a:xfrm>
            <a:off x="1237352" y="2157511"/>
            <a:ext cx="9423918" cy="4681439"/>
          </a:xfrm>
        </p:spPr>
        <p:txBody>
          <a:bodyPr>
            <a:noAutofit/>
          </a:bodyPr>
          <a:lstStyle/>
          <a:p>
            <a:pPr algn="just">
              <a:lnSpc>
                <a:spcPct val="100000"/>
              </a:lnSpc>
              <a:spcBef>
                <a:spcPts val="180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is a learning platform designed to provide educators, administrators and learners with a single, robust , secure and integrated system to create personalised learning environments.</a:t>
            </a:r>
          </a:p>
          <a:p>
            <a:pPr algn="just">
              <a:lnSpc>
                <a:spcPct val="100000"/>
              </a:lnSpc>
              <a:spcBef>
                <a:spcPts val="180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The software can be downloaded. You can ask a knowledgeable Moodle partner to assist you.</a:t>
            </a:r>
          </a:p>
          <a:p>
            <a:pPr algn="just">
              <a:lnSpc>
                <a:spcPct val="100000"/>
              </a:lnSpc>
              <a:spcBef>
                <a:spcPts val="180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is proven, trusted worldwide, easy to use, free, up to date, in your own language, flexible, highly customisable, scalable to any size and device.</a:t>
            </a:r>
            <a:endParaRPr lang="it-IT" sz="2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3579" y="4861"/>
            <a:ext cx="3677946" cy="1838973"/>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862"/>
            <a:ext cx="3486150" cy="1838972"/>
          </a:xfrm>
          <a:prstGeom prst="rect">
            <a:avLst/>
          </a:prstGeom>
        </p:spPr>
      </p:pic>
    </p:spTree>
    <p:extLst>
      <p:ext uri="{BB962C8B-B14F-4D97-AF65-F5344CB8AC3E}">
        <p14:creationId xmlns:p14="http://schemas.microsoft.com/office/powerpoint/2010/main" val="4048653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38408" y="294198"/>
            <a:ext cx="3115185" cy="956104"/>
          </a:xfrm>
        </p:spPr>
        <p:txBody>
          <a:bodyPr>
            <a:noAutofit/>
          </a:bodyPr>
          <a:lstStyle/>
          <a:p>
            <a:pPr algn="ctr"/>
            <a:r>
              <a:rPr lang="it-IT" dirty="0"/>
              <a:t>Kahoot</a:t>
            </a:r>
          </a:p>
        </p:txBody>
      </p:sp>
      <p:sp>
        <p:nvSpPr>
          <p:cNvPr id="3" name="Segnaposto contenuto 2"/>
          <p:cNvSpPr>
            <a:spLocks noGrp="1"/>
          </p:cNvSpPr>
          <p:nvPr>
            <p:ph idx="1"/>
          </p:nvPr>
        </p:nvSpPr>
        <p:spPr>
          <a:xfrm>
            <a:off x="500063" y="2009775"/>
            <a:ext cx="10710862" cy="4848225"/>
          </a:xfrm>
        </p:spPr>
        <p:txBody>
          <a:bodyPr>
            <a:noAutofit/>
          </a:bodyPr>
          <a:lstStyle/>
          <a:p>
            <a:pPr algn="just">
              <a:lnSpc>
                <a:spcPct val="90000"/>
              </a:lnSpc>
              <a:spcBef>
                <a:spcPts val="0"/>
              </a:spcBef>
              <a:spcAft>
                <a:spcPts val="0"/>
              </a:spcAft>
            </a:pPr>
            <a:r>
              <a:rPr lang="en-US" sz="2800" dirty="0">
                <a:latin typeface="Calibri" panose="020F0502020204030204" pitchFamily="34" charset="0"/>
                <a:cs typeface="Calibri" panose="020F0502020204030204" pitchFamily="34" charset="0"/>
              </a:rPr>
              <a:t>You can create a fun learning game in minutes and make a series of multiple choice questions. The format and number of questions are entirely up to you. Add videos, images and diagrams to your questions to amplify engagement.</a:t>
            </a:r>
          </a:p>
          <a:p>
            <a:pPr algn="just">
              <a:lnSpc>
                <a:spcPct val="90000"/>
              </a:lnSpc>
              <a:spcBef>
                <a:spcPts val="1200"/>
              </a:spcBef>
              <a:spcAft>
                <a:spcPts val="0"/>
              </a:spcAft>
            </a:pPr>
            <a:r>
              <a:rPr lang="en-US" sz="2800" dirty="0" err="1">
                <a:latin typeface="Calibri" panose="020F0502020204030204" pitchFamily="34" charset="0"/>
                <a:cs typeface="Calibri" panose="020F0502020204030204" pitchFamily="34" charset="0"/>
              </a:rPr>
              <a:t>Kahoots</a:t>
            </a:r>
            <a:r>
              <a:rPr lang="en-US" sz="2800" dirty="0">
                <a:latin typeface="Calibri" panose="020F0502020204030204" pitchFamily="34" charset="0"/>
                <a:cs typeface="Calibri" panose="020F0502020204030204" pitchFamily="34" charset="0"/>
              </a:rPr>
              <a:t> are best played in a group setting, like a classroom. Players answer the questions on their own devices, while games are displayed on a shared screen to unite the lesson.</a:t>
            </a:r>
          </a:p>
          <a:p>
            <a:pPr algn="just">
              <a:lnSpc>
                <a:spcPct val="90000"/>
              </a:lnSpc>
              <a:spcBef>
                <a:spcPts val="1200"/>
              </a:spcBef>
              <a:spcAft>
                <a:spcPts val="0"/>
              </a:spcAft>
            </a:pPr>
            <a:r>
              <a:rPr lang="en-US" sz="2800" dirty="0">
                <a:latin typeface="Calibri" panose="020F0502020204030204" pitchFamily="34" charset="0"/>
                <a:cs typeface="Calibri" panose="020F0502020204030204" pitchFamily="34" charset="0"/>
              </a:rPr>
              <a:t>Social learning promotes discussion and pedagogical impact, whether players are in the same room or on the other side of the globe. It encourages players to create and share their own </a:t>
            </a:r>
            <a:r>
              <a:rPr lang="en-US" sz="2800" dirty="0" err="1">
                <a:latin typeface="Calibri" panose="020F0502020204030204" pitchFamily="34" charset="0"/>
                <a:cs typeface="Calibri" panose="020F0502020204030204" pitchFamily="34" charset="0"/>
              </a:rPr>
              <a:t>kahoots</a:t>
            </a:r>
            <a:r>
              <a:rPr lang="en-US" sz="2800" dirty="0">
                <a:latin typeface="Calibri" panose="020F0502020204030204" pitchFamily="34" charset="0"/>
                <a:cs typeface="Calibri" panose="020F0502020204030204" pitchFamily="34" charset="0"/>
              </a:rPr>
              <a:t> to deepen understanding.</a:t>
            </a:r>
            <a:endParaRPr lang="it-IT" sz="2800" dirty="0">
              <a:latin typeface="Calibri" panose="020F0502020204030204" pitchFamily="34" charset="0"/>
              <a:ea typeface="Calibri" panose="020F0502020204030204" pitchFamily="34" charset="0"/>
              <a:cs typeface="Calibri" panose="020F0502020204030204"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828800" cy="1828800"/>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0774" y="-1"/>
            <a:ext cx="3680751" cy="1828801"/>
          </a:xfrm>
          <a:prstGeom prst="rect">
            <a:avLst/>
          </a:prstGeom>
        </p:spPr>
      </p:pic>
    </p:spTree>
    <p:extLst>
      <p:ext uri="{BB962C8B-B14F-4D97-AF65-F5344CB8AC3E}">
        <p14:creationId xmlns:p14="http://schemas.microsoft.com/office/powerpoint/2010/main" val="3798481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16613" y="294198"/>
            <a:ext cx="3158775" cy="963102"/>
          </a:xfrm>
        </p:spPr>
        <p:txBody>
          <a:bodyPr>
            <a:normAutofit/>
          </a:bodyPr>
          <a:lstStyle/>
          <a:p>
            <a:pPr algn="ctr"/>
            <a:r>
              <a:rPr lang="it-IT" dirty="0"/>
              <a:t>Quizlet</a:t>
            </a:r>
          </a:p>
        </p:txBody>
      </p:sp>
      <p:sp>
        <p:nvSpPr>
          <p:cNvPr id="3" name="Segnaposto contenuto 2"/>
          <p:cNvSpPr>
            <a:spLocks noGrp="1"/>
          </p:cNvSpPr>
          <p:nvPr>
            <p:ph idx="1"/>
          </p:nvPr>
        </p:nvSpPr>
        <p:spPr>
          <a:xfrm>
            <a:off x="514350" y="2009775"/>
            <a:ext cx="10591799" cy="4686300"/>
          </a:xfrm>
        </p:spPr>
        <p:txBody>
          <a:bodyPr>
            <a:noAutofit/>
          </a:bodyPr>
          <a:lstStyle/>
          <a:p>
            <a:pPr algn="just">
              <a:lnSpc>
                <a:spcPct val="90000"/>
              </a:lnSpc>
              <a:spcBef>
                <a:spcPts val="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You have a test in a few days. Quizlet creates a set with materials for you to work on. When they start it, they use machine learning to analyse millions of anonymous study sessions, then they combine data and techniques for cognitive science as the best way to study and retain information.</a:t>
            </a:r>
          </a:p>
          <a:p>
            <a:pPr algn="just">
              <a:lnSpc>
                <a:spcPct val="90000"/>
              </a:lnSpc>
              <a:spcBef>
                <a:spcPts val="60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You tell them what materials you need to master and when you need to know them by. They build you an adapted study plan.</a:t>
            </a:r>
          </a:p>
          <a:p>
            <a:pPr algn="just">
              <a:lnSpc>
                <a:spcPct val="90000"/>
              </a:lnSpc>
              <a:spcBef>
                <a:spcPts val="60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As the student studies, Quizlet recognizes patterns and adjusts the questions the students see to be easier or harder. Quizlet updates on the student’s progress and sends study reminders.</a:t>
            </a:r>
          </a:p>
          <a:p>
            <a:pPr algn="just">
              <a:lnSpc>
                <a:spcPct val="90000"/>
              </a:lnSpc>
              <a:spcBef>
                <a:spcPts val="60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When you hit 100% you know you are ready.</a:t>
            </a:r>
            <a:endParaRPr lang="it-IT" sz="2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2820" y="-1"/>
            <a:ext cx="3248705" cy="1819275"/>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 y="1"/>
            <a:ext cx="3473873" cy="1257300"/>
          </a:xfrm>
          <a:prstGeom prst="rect">
            <a:avLst/>
          </a:prstGeom>
        </p:spPr>
      </p:pic>
    </p:spTree>
    <p:extLst>
      <p:ext uri="{BB962C8B-B14F-4D97-AF65-F5344CB8AC3E}">
        <p14:creationId xmlns:p14="http://schemas.microsoft.com/office/powerpoint/2010/main" val="3183565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16613" y="275148"/>
            <a:ext cx="3158775" cy="963102"/>
          </a:xfrm>
        </p:spPr>
        <p:txBody>
          <a:bodyPr>
            <a:normAutofit/>
          </a:bodyPr>
          <a:lstStyle/>
          <a:p>
            <a:pPr algn="ctr"/>
            <a:r>
              <a:rPr lang="it-IT" dirty="0"/>
              <a:t>Edmodo</a:t>
            </a:r>
          </a:p>
        </p:txBody>
      </p:sp>
      <p:sp>
        <p:nvSpPr>
          <p:cNvPr id="3" name="Segnaposto contenuto 2"/>
          <p:cNvSpPr>
            <a:spLocks noGrp="1"/>
          </p:cNvSpPr>
          <p:nvPr>
            <p:ph idx="1"/>
          </p:nvPr>
        </p:nvSpPr>
        <p:spPr>
          <a:xfrm>
            <a:off x="1081088" y="2152651"/>
            <a:ext cx="9667875" cy="4581524"/>
          </a:xfrm>
        </p:spPr>
        <p:txBody>
          <a:bodyPr>
            <a:noAutofit/>
          </a:bodyPr>
          <a:lstStyle/>
          <a:p>
            <a:pPr algn="just">
              <a:lnSpc>
                <a:spcPct val="80000"/>
              </a:lnSpc>
              <a:spcBef>
                <a:spcPts val="0"/>
              </a:spcBef>
              <a:spcAft>
                <a:spcPts val="0"/>
              </a:spcAft>
            </a:pPr>
            <a:r>
              <a:rPr lang="it-IT"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To create a network, teachers will begin by creating an account. </a:t>
            </a:r>
          </a:p>
          <a:p>
            <a:pPr algn="just">
              <a:lnSpc>
                <a:spcPct val="80000"/>
              </a:lnSpc>
              <a:spcBef>
                <a:spcPts val="1200"/>
              </a:spcBef>
              <a:spcAft>
                <a:spcPts val="0"/>
              </a:spcAft>
            </a:pPr>
            <a:r>
              <a:rPr lang="it-IT"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Next, students can join by going to the same website. In order to join, they will need to have a private access code provided by the teacher. The code will enable the student to access the main page for the classroom. Fortunately, students are not required to enter any personal information so the site is completely secure. Not only that, but students do not need to have an email account in order to set up an account.</a:t>
            </a:r>
          </a:p>
          <a:p>
            <a:pPr algn="just">
              <a:lnSpc>
                <a:spcPct val="80000"/>
              </a:lnSpc>
              <a:spcBef>
                <a:spcPts val="1200"/>
              </a:spcBef>
              <a:spcAft>
                <a:spcPts val="0"/>
              </a:spcAft>
            </a:pPr>
            <a:r>
              <a:rPr lang="it-IT"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Teachers can then create subgroups which can eliminate cross posting. When the course is over, the teacher can close out the network. Later, the teacher can create a new network for the next course.</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466975" cy="1847850"/>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3652" y="0"/>
            <a:ext cx="2937874" cy="1847850"/>
          </a:xfrm>
          <a:prstGeom prst="rect">
            <a:avLst/>
          </a:prstGeom>
        </p:spPr>
      </p:pic>
    </p:spTree>
    <p:extLst>
      <p:ext uri="{BB962C8B-B14F-4D97-AF65-F5344CB8AC3E}">
        <p14:creationId xmlns:p14="http://schemas.microsoft.com/office/powerpoint/2010/main" val="3140278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99312" y="294198"/>
            <a:ext cx="3393376" cy="944052"/>
          </a:xfrm>
        </p:spPr>
        <p:txBody>
          <a:bodyPr>
            <a:normAutofit/>
          </a:bodyPr>
          <a:lstStyle/>
          <a:p>
            <a:pPr algn="ctr"/>
            <a:r>
              <a:rPr lang="it-IT" dirty="0"/>
              <a:t>Animoto</a:t>
            </a:r>
          </a:p>
        </p:txBody>
      </p:sp>
      <p:sp>
        <p:nvSpPr>
          <p:cNvPr id="3" name="Segnaposto contenuto 2"/>
          <p:cNvSpPr>
            <a:spLocks noGrp="1"/>
          </p:cNvSpPr>
          <p:nvPr>
            <p:ph idx="1"/>
          </p:nvPr>
        </p:nvSpPr>
        <p:spPr>
          <a:xfrm>
            <a:off x="1798320" y="2152650"/>
            <a:ext cx="8595360" cy="4351337"/>
          </a:xfrm>
        </p:spPr>
        <p:txBody>
          <a:bodyPr>
            <a:normAutofit/>
          </a:bodyPr>
          <a:lstStyle/>
          <a:p>
            <a:pPr algn="just">
              <a:lnSpc>
                <a:spcPct val="115000"/>
              </a:lnSpc>
              <a:spcBef>
                <a:spcPts val="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is a cloud-based video creation service that produces videos from photos, video clips and music into video glide shows.</a:t>
            </a:r>
          </a:p>
          <a:p>
            <a:pPr algn="just">
              <a:lnSpc>
                <a:spcPct val="115000"/>
              </a:lnSpc>
              <a:spcBef>
                <a:spcPts val="1800"/>
              </a:spcBef>
              <a:spcAft>
                <a:spcPts val="0"/>
              </a:spcAft>
            </a:pPr>
            <a:r>
              <a:rPr lang="it-IT" sz="2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It is for presentations and projects both for teachers and students.</a:t>
            </a:r>
            <a:endParaRPr lang="it-IT" sz="2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828799" cy="1828799"/>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4550" y="0"/>
            <a:ext cx="2466975" cy="1847850"/>
          </a:xfrm>
          <a:prstGeom prst="rect">
            <a:avLst/>
          </a:prstGeom>
        </p:spPr>
      </p:pic>
    </p:spTree>
    <p:extLst>
      <p:ext uri="{BB962C8B-B14F-4D97-AF65-F5344CB8AC3E}">
        <p14:creationId xmlns:p14="http://schemas.microsoft.com/office/powerpoint/2010/main" val="709653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644456" y="485775"/>
            <a:ext cx="4903089" cy="771525"/>
          </a:xfrm>
        </p:spPr>
        <p:txBody>
          <a:bodyPr>
            <a:normAutofit/>
          </a:bodyPr>
          <a:lstStyle/>
          <a:p>
            <a:pPr algn="ctr"/>
            <a:r>
              <a:rPr lang="it-IT" dirty="0"/>
              <a:t>Khan Academy</a:t>
            </a:r>
          </a:p>
        </p:txBody>
      </p:sp>
      <p:sp>
        <p:nvSpPr>
          <p:cNvPr id="3" name="Segnaposto contenuto 2"/>
          <p:cNvSpPr>
            <a:spLocks noGrp="1"/>
          </p:cNvSpPr>
          <p:nvPr>
            <p:ph idx="1"/>
          </p:nvPr>
        </p:nvSpPr>
        <p:spPr>
          <a:xfrm>
            <a:off x="542924" y="2019300"/>
            <a:ext cx="10601325" cy="4772025"/>
          </a:xfrm>
        </p:spPr>
        <p:txBody>
          <a:bodyPr>
            <a:noAutofit/>
          </a:bodyPr>
          <a:lstStyle/>
          <a:p>
            <a:pPr algn="just">
              <a:lnSpc>
                <a:spcPct val="80000"/>
              </a:lnSpc>
              <a:spcBef>
                <a:spcPts val="0"/>
              </a:spcBef>
              <a:spcAft>
                <a:spcPts val="0"/>
              </a:spcAft>
            </a:pPr>
            <a:r>
              <a:rPr lang="it-IT" sz="2800" dirty="0">
                <a:latin typeface="Calibri" panose="020F0502020204030204" pitchFamily="34" charset="0"/>
                <a:ea typeface="Times New Roman" panose="02020603050405020304" pitchFamily="18" charset="0"/>
                <a:cs typeface="Calibri" panose="020F0502020204030204" pitchFamily="34" charset="0"/>
              </a:rPr>
              <a:t>Khan Academy's website aims to provide a personalized learning experience, mainly built on the videos which are hosted on YouTube. The website is meant to be used as a supplement to its videos, because it includes other features such as progress tracking, practice exercises,</a:t>
            </a:r>
            <a:r>
              <a:rPr lang="it-IT" sz="2800" baseline="30000" dirty="0">
                <a:latin typeface="Calibri" panose="020F0502020204030204" pitchFamily="34" charset="0"/>
                <a:ea typeface="Times New Roman" panose="02020603050405020304" pitchFamily="18" charset="0"/>
                <a:cs typeface="Calibri" panose="020F0502020204030204" pitchFamily="34" charset="0"/>
              </a:rPr>
              <a:t> </a:t>
            </a:r>
            <a:r>
              <a:rPr lang="it-IT" sz="2800" dirty="0">
                <a:latin typeface="Calibri" panose="020F0502020204030204" pitchFamily="34" charset="0"/>
                <a:ea typeface="Times New Roman" panose="02020603050405020304" pitchFamily="18" charset="0"/>
                <a:cs typeface="Calibri" panose="020F0502020204030204" pitchFamily="34" charset="0"/>
              </a:rPr>
              <a:t>teaching tools.</a:t>
            </a:r>
            <a:r>
              <a:rPr lang="it-IT" sz="2800" baseline="30000" dirty="0">
                <a:latin typeface="Calibri" panose="020F0502020204030204" pitchFamily="34" charset="0"/>
                <a:ea typeface="Times New Roman" panose="02020603050405020304" pitchFamily="18" charset="0"/>
                <a:cs typeface="Calibri" panose="020F0502020204030204" pitchFamily="34" charset="0"/>
              </a:rPr>
              <a:t> </a:t>
            </a:r>
            <a:r>
              <a:rPr lang="it-IT" sz="2800" dirty="0">
                <a:latin typeface="Calibri" panose="020F0502020204030204" pitchFamily="34" charset="0"/>
                <a:ea typeface="Times New Roman" panose="02020603050405020304" pitchFamily="18" charset="0"/>
                <a:cs typeface="Calibri" panose="020F0502020204030204" pitchFamily="34" charset="0"/>
              </a:rPr>
              <a:t>The material can also be accessed through mobile applications.</a:t>
            </a:r>
          </a:p>
          <a:p>
            <a:pPr algn="just">
              <a:lnSpc>
                <a:spcPct val="80000"/>
              </a:lnSpc>
              <a:spcBef>
                <a:spcPts val="1200"/>
              </a:spcBef>
              <a:spcAft>
                <a:spcPts val="0"/>
              </a:spcAft>
            </a:pPr>
            <a:r>
              <a:rPr lang="it-IT" sz="2800" dirty="0">
                <a:latin typeface="Calibri" panose="020F0502020204030204" pitchFamily="34" charset="0"/>
                <a:ea typeface="Times New Roman" panose="02020603050405020304" pitchFamily="18" charset="0"/>
                <a:cs typeface="Calibri" panose="020F0502020204030204" pitchFamily="34" charset="0"/>
              </a:rPr>
              <a:t>The videos show a recording of drawings on an electronic blackboard, which are similar to the style of a teacher giving a lecture. The narrator describes each drawing and how they relate to the material being taught. Nonprofit groups have distributed offline versions of the videos to rural areas in Asia, Latin America, and Africa.Videos range from all subjects covered in school and for all grades, Kindergarten to High School.</a:t>
            </a: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4450" y="0"/>
            <a:ext cx="3267075" cy="1400175"/>
          </a:xfrm>
          <a:prstGeom prst="rect">
            <a:avLst/>
          </a:prstGeom>
        </p:spPr>
      </p:pic>
      <p:pic>
        <p:nvPicPr>
          <p:cNvPr id="6" name="Immagine 5">
            <a:extLst>
              <a:ext uri="{FF2B5EF4-FFF2-40B4-BE49-F238E27FC236}">
                <a16:creationId xmlns="" xmlns:a16="http://schemas.microsoft.com/office/drawing/2014/main" id="{01DCCBEB-2CAA-493D-B1BE-60AFAA68FA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466975" cy="1847850"/>
          </a:xfrm>
          <a:prstGeom prst="rect">
            <a:avLst/>
          </a:prstGeom>
        </p:spPr>
      </p:pic>
    </p:spTree>
    <p:extLst>
      <p:ext uri="{BB962C8B-B14F-4D97-AF65-F5344CB8AC3E}">
        <p14:creationId xmlns:p14="http://schemas.microsoft.com/office/powerpoint/2010/main" val="17385336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8320" y="1400176"/>
            <a:ext cx="8595360" cy="5457824"/>
          </a:xfrm>
        </p:spPr>
        <p:txBody>
          <a:bodyPr>
            <a:normAutofit fontScale="92500" lnSpcReduction="10000"/>
          </a:bodyPr>
          <a:lstStyle/>
          <a:p>
            <a:pPr marL="0" indent="0" algn="ctr">
              <a:lnSpc>
                <a:spcPct val="120000"/>
              </a:lnSpc>
              <a:spcBef>
                <a:spcPts val="0"/>
              </a:spcBef>
              <a:spcAft>
                <a:spcPts val="1800"/>
              </a:spcAft>
              <a:buNone/>
            </a:pPr>
            <a:r>
              <a:rPr lang="en-US" sz="4800" b="1" u="sng"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Assessment</a:t>
            </a:r>
            <a:r>
              <a:rPr lang="en-US" sz="4800"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a:t>
            </a:r>
          </a:p>
          <a:p>
            <a:pPr>
              <a:lnSpc>
                <a:spcPct val="110000"/>
              </a:lnSpc>
              <a:spcBef>
                <a:spcPts val="1800"/>
              </a:spcBef>
              <a:spcAft>
                <a:spcPts val="0"/>
              </a:spcAft>
            </a:pPr>
            <a:r>
              <a:rPr lang="en-US" sz="30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Socrative</a:t>
            </a:r>
          </a:p>
          <a:p>
            <a:pPr>
              <a:lnSpc>
                <a:spcPct val="110000"/>
              </a:lnSpc>
              <a:spcBef>
                <a:spcPts val="600"/>
              </a:spcBef>
              <a:spcAft>
                <a:spcPts val="0"/>
              </a:spcAft>
            </a:pPr>
            <a:r>
              <a:rPr lang="en-US" sz="30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Hot Potatoes</a:t>
            </a:r>
          </a:p>
          <a:p>
            <a:pPr>
              <a:lnSpc>
                <a:spcPct val="110000"/>
              </a:lnSpc>
              <a:spcBef>
                <a:spcPts val="600"/>
              </a:spcBef>
              <a:spcAft>
                <a:spcPts val="0"/>
              </a:spcAft>
            </a:pPr>
            <a:r>
              <a:rPr lang="en-US" sz="30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ProProfs</a:t>
            </a:r>
          </a:p>
          <a:p>
            <a:pPr>
              <a:lnSpc>
                <a:spcPct val="110000"/>
              </a:lnSpc>
              <a:spcBef>
                <a:spcPts val="600"/>
              </a:spcBef>
              <a:spcAft>
                <a:spcPts val="0"/>
              </a:spcAft>
            </a:pPr>
            <a:r>
              <a:rPr lang="en-US" sz="30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Joomla</a:t>
            </a:r>
          </a:p>
          <a:p>
            <a:pPr>
              <a:lnSpc>
                <a:spcPct val="110000"/>
              </a:lnSpc>
              <a:spcBef>
                <a:spcPts val="600"/>
              </a:spcBef>
              <a:spcAft>
                <a:spcPts val="0"/>
              </a:spcAft>
            </a:pPr>
            <a:r>
              <a:rPr lang="en-US" sz="30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Riddle</a:t>
            </a:r>
          </a:p>
          <a:p>
            <a:pPr>
              <a:lnSpc>
                <a:spcPct val="110000"/>
              </a:lnSpc>
              <a:spcBef>
                <a:spcPts val="600"/>
              </a:spcBef>
              <a:spcAft>
                <a:spcPts val="0"/>
              </a:spcAft>
            </a:pPr>
            <a:r>
              <a:rPr lang="en-US" sz="3000" b="1" spc="0"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Testmoz</a:t>
            </a:r>
            <a:endParaRPr lang="en-US" sz="30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0"/>
              </a:spcAft>
            </a:pPr>
            <a:r>
              <a:rPr lang="en-US" sz="3000" b="1" spc="0" dirty="0" err="1">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Kahoot</a:t>
            </a:r>
            <a:endParaRPr lang="en-US" sz="30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600"/>
              </a:spcBef>
              <a:spcAft>
                <a:spcPts val="0"/>
              </a:spcAft>
            </a:pPr>
            <a:r>
              <a:rPr lang="en-US" sz="30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rPr>
              <a:t>Edmodo</a:t>
            </a:r>
            <a:endParaRPr lang="it-IT" sz="3000" b="1" spc="0"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Titolo 3"/>
          <p:cNvSpPr>
            <a:spLocks noGrp="1"/>
          </p:cNvSpPr>
          <p:nvPr>
            <p:ph type="title"/>
          </p:nvPr>
        </p:nvSpPr>
        <p:spPr>
          <a:xfrm>
            <a:off x="2179035" y="294198"/>
            <a:ext cx="7833931" cy="934527"/>
          </a:xfrm>
        </p:spPr>
        <p:txBody>
          <a:bodyPr/>
          <a:lstStyle/>
          <a:p>
            <a:pPr algn="ctr"/>
            <a:r>
              <a:rPr lang="it-IT"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THESE ARE THE MOST USEFUL</a:t>
            </a:r>
            <a:endParaRPr lang="it-IT" dirty="0"/>
          </a:p>
        </p:txBody>
      </p:sp>
    </p:spTree>
    <p:extLst>
      <p:ext uri="{BB962C8B-B14F-4D97-AF65-F5344CB8AC3E}">
        <p14:creationId xmlns:p14="http://schemas.microsoft.com/office/powerpoint/2010/main" val="792616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77534" y="294198"/>
            <a:ext cx="3436933" cy="928112"/>
          </a:xfrm>
        </p:spPr>
        <p:txBody>
          <a:bodyPr>
            <a:normAutofit/>
          </a:bodyPr>
          <a:lstStyle/>
          <a:p>
            <a:pPr algn="ctr"/>
            <a:r>
              <a:rPr lang="it-IT" dirty="0"/>
              <a:t>Socrative</a:t>
            </a:r>
          </a:p>
        </p:txBody>
      </p:sp>
      <p:sp>
        <p:nvSpPr>
          <p:cNvPr id="3" name="Segnaposto contenuto 2"/>
          <p:cNvSpPr>
            <a:spLocks noGrp="1"/>
          </p:cNvSpPr>
          <p:nvPr>
            <p:ph idx="1"/>
          </p:nvPr>
        </p:nvSpPr>
        <p:spPr>
          <a:xfrm>
            <a:off x="1798320" y="2152650"/>
            <a:ext cx="8595360" cy="4627984"/>
          </a:xfrm>
        </p:spPr>
        <p:txBody>
          <a:bodyPr>
            <a:noAutofit/>
          </a:bodyPr>
          <a:lstStyle/>
          <a:p>
            <a:pPr algn="just">
              <a:lnSpc>
                <a:spcPct val="100000"/>
              </a:lnSpc>
              <a:spcBef>
                <a:spcPts val="0"/>
              </a:spcBef>
              <a:spcAft>
                <a:spcPts val="0"/>
              </a:spcAft>
            </a:pPr>
            <a:r>
              <a:rPr lang="it-IT" sz="2800" dirty="0">
                <a:latin typeface="Calibri" panose="020F0502020204030204" pitchFamily="34" charset="0"/>
                <a:ea typeface="Calibri" panose="020F0502020204030204" pitchFamily="34" charset="0"/>
                <a:cs typeface="Calibri" panose="020F0502020204030204" pitchFamily="34" charset="0"/>
              </a:rPr>
              <a:t>Socrative is your classroom app for fun, effective classroom engagement. No matter where or how you teach, Socrative allows you to instantly connect with students as learning happens.</a:t>
            </a:r>
          </a:p>
          <a:p>
            <a:pPr algn="just">
              <a:lnSpc>
                <a:spcPct val="100000"/>
              </a:lnSpc>
              <a:spcBef>
                <a:spcPts val="1200"/>
              </a:spcBef>
              <a:spcAft>
                <a:spcPts val="0"/>
              </a:spcAft>
            </a:pPr>
            <a:r>
              <a:rPr lang="it-IT" sz="2800" dirty="0">
                <a:latin typeface="Calibri" panose="020F0502020204030204" pitchFamily="34" charset="0"/>
                <a:ea typeface="Times New Roman" panose="02020603050405020304" pitchFamily="18" charset="0"/>
                <a:cs typeface="Calibri" panose="020F0502020204030204" pitchFamily="34" charset="0"/>
              </a:rPr>
              <a:t>Quickly assess students with prepared activities or on-the-fly questions to get immediate insight into student understanding.</a:t>
            </a:r>
          </a:p>
          <a:p>
            <a:pPr algn="just">
              <a:lnSpc>
                <a:spcPct val="100000"/>
              </a:lnSpc>
              <a:spcBef>
                <a:spcPts val="1200"/>
              </a:spcBef>
              <a:spcAft>
                <a:spcPts val="0"/>
              </a:spcAft>
            </a:pPr>
            <a:r>
              <a:rPr lang="it-IT" sz="2800" dirty="0">
                <a:latin typeface="Calibri" panose="020F0502020204030204" pitchFamily="34" charset="0"/>
                <a:ea typeface="Times New Roman" panose="02020603050405020304" pitchFamily="18" charset="0"/>
                <a:cs typeface="Calibri" panose="020F0502020204030204" pitchFamily="34" charset="0"/>
              </a:rPr>
              <a:t>Then use auto-populated results to determine the best instructional approach to most effectively drive learning.</a:t>
            </a:r>
            <a:endParaRPr lang="it-IT" sz="2800" dirty="0">
              <a:latin typeface="Calibri" panose="020F0502020204030204" pitchFamily="34" charset="0"/>
              <a:ea typeface="Calibri" panose="020F0502020204030204" pitchFamily="34" charset="0"/>
              <a:cs typeface="Calibri" panose="020F0502020204030204"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 y="0"/>
            <a:ext cx="3600450" cy="1828800"/>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6696" y="0"/>
            <a:ext cx="3254829" cy="1828800"/>
          </a:xfrm>
          <a:prstGeom prst="rect">
            <a:avLst/>
          </a:prstGeom>
        </p:spPr>
      </p:pic>
    </p:spTree>
    <p:extLst>
      <p:ext uri="{BB962C8B-B14F-4D97-AF65-F5344CB8AC3E}">
        <p14:creationId xmlns:p14="http://schemas.microsoft.com/office/powerpoint/2010/main" val="2709181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855457" y="294198"/>
            <a:ext cx="4481087" cy="937443"/>
          </a:xfrm>
        </p:spPr>
        <p:txBody>
          <a:bodyPr>
            <a:noAutofit/>
          </a:bodyPr>
          <a:lstStyle/>
          <a:p>
            <a:pPr algn="ctr"/>
            <a:r>
              <a:rPr lang="it-IT" dirty="0"/>
              <a:t>Hot </a:t>
            </a:r>
            <a:r>
              <a:rPr lang="it-IT" dirty="0" err="1"/>
              <a:t>Potatoes</a:t>
            </a:r>
            <a:endParaRPr lang="it-IT" dirty="0"/>
          </a:p>
        </p:txBody>
      </p:sp>
      <p:sp>
        <p:nvSpPr>
          <p:cNvPr id="3" name="Segnaposto contenuto 2"/>
          <p:cNvSpPr>
            <a:spLocks noGrp="1"/>
          </p:cNvSpPr>
          <p:nvPr>
            <p:ph idx="1"/>
          </p:nvPr>
        </p:nvSpPr>
        <p:spPr>
          <a:xfrm>
            <a:off x="1857375" y="2228851"/>
            <a:ext cx="8477250" cy="4552949"/>
          </a:xfrm>
        </p:spPr>
        <p:txBody>
          <a:bodyPr>
            <a:noAutofit/>
          </a:bodyPr>
          <a:lstStyle/>
          <a:p>
            <a:pPr algn="just">
              <a:lnSpc>
                <a:spcPct val="100000"/>
              </a:lnSpc>
              <a:spcBef>
                <a:spcPts val="0"/>
              </a:spcBef>
              <a:spcAft>
                <a:spcPts val="0"/>
              </a:spcAft>
            </a:pPr>
            <a:r>
              <a:rPr lang="it-IT"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Hot Potatoes suite includes six applications, enabling you to create interactive multiple-choice, short-answer, jumbled-sentence, crossword, matching/ordering and gap-fill exercises for the World Wide Web.</a:t>
            </a:r>
          </a:p>
          <a:p>
            <a:pPr algn="just">
              <a:lnSpc>
                <a:spcPct val="100000"/>
              </a:lnSpc>
              <a:spcBef>
                <a:spcPts val="1800"/>
              </a:spcBef>
              <a:spcAft>
                <a:spcPts val="0"/>
              </a:spcAft>
            </a:pPr>
            <a:r>
              <a:rPr lang="it-IT"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Hot Potatoes is freeware, and you may use it for any purpose or project you like.</a:t>
            </a:r>
          </a:p>
          <a:p>
            <a:pPr algn="just">
              <a:lnSpc>
                <a:spcPct val="100000"/>
              </a:lnSpc>
              <a:spcBef>
                <a:spcPts val="1800"/>
              </a:spcBef>
              <a:spcAft>
                <a:spcPts val="0"/>
              </a:spcAft>
            </a:pPr>
            <a:r>
              <a:rPr lang="it-IT" sz="2800" dirty="0">
                <a:solidFill>
                  <a:schemeClr val="tx1"/>
                </a:solidFill>
                <a:latin typeface="Calibri" panose="020F0502020204030204" pitchFamily="34" charset="0"/>
                <a:ea typeface="Calibri" panose="020F0502020204030204" pitchFamily="34" charset="0"/>
                <a:cs typeface="Times New Roman" panose="02020603050405020304" pitchFamily="18" charset="0"/>
              </a:rPr>
              <a:t>It is not open-source.</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8" y="1"/>
            <a:ext cx="1827494" cy="1827494"/>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0169" y="0"/>
            <a:ext cx="2791356" cy="2009776"/>
          </a:xfrm>
          <a:prstGeom prst="rect">
            <a:avLst/>
          </a:prstGeom>
        </p:spPr>
      </p:pic>
    </p:spTree>
    <p:extLst>
      <p:ext uri="{BB962C8B-B14F-4D97-AF65-F5344CB8AC3E}">
        <p14:creationId xmlns:p14="http://schemas.microsoft.com/office/powerpoint/2010/main" val="370395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15974" y="294198"/>
            <a:ext cx="3360052" cy="918782"/>
          </a:xfrm>
        </p:spPr>
        <p:txBody>
          <a:bodyPr>
            <a:normAutofit/>
          </a:bodyPr>
          <a:lstStyle/>
          <a:p>
            <a:pPr algn="ctr"/>
            <a:r>
              <a:rPr lang="it-IT" dirty="0"/>
              <a:t>ProProfs</a:t>
            </a:r>
          </a:p>
        </p:txBody>
      </p:sp>
      <p:sp>
        <p:nvSpPr>
          <p:cNvPr id="3" name="Segnaposto contenuto 2"/>
          <p:cNvSpPr>
            <a:spLocks noGrp="1"/>
          </p:cNvSpPr>
          <p:nvPr>
            <p:ph idx="1"/>
          </p:nvPr>
        </p:nvSpPr>
        <p:spPr>
          <a:xfrm>
            <a:off x="552450" y="2038350"/>
            <a:ext cx="10648950" cy="4638675"/>
          </a:xfrm>
        </p:spPr>
        <p:txBody>
          <a:bodyPr>
            <a:noAutofit/>
          </a:bodyPr>
          <a:lstStyle/>
          <a:p>
            <a:pPr algn="just">
              <a:lnSpc>
                <a:spcPct val="100000"/>
              </a:lnSpc>
              <a:spcBef>
                <a:spcPts val="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ProProfs Quiz Maker is the perfect software to create and deliver online exams and tests.</a:t>
            </a:r>
          </a:p>
          <a:p>
            <a:pPr algn="just">
              <a:lnSpc>
                <a:spcPct val="100000"/>
              </a:lnSpc>
              <a:spcBef>
                <a:spcPts val="180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Easily create online quizzes, secure tests and assessments for students or </a:t>
            </a:r>
            <a:r>
              <a:rPr lang="it-IT" sz="2800" dirty="0" err="1">
                <a:latin typeface="Calibri" panose="020F0502020204030204" pitchFamily="34" charset="0"/>
                <a:ea typeface="Calibri" panose="020F0502020204030204" pitchFamily="34" charset="0"/>
                <a:cs typeface="Times New Roman" panose="02020603050405020304" pitchFamily="18" charset="0"/>
              </a:rPr>
              <a:t>employees</a:t>
            </a:r>
            <a:r>
              <a:rPr lang="it-IT" sz="2800" dirty="0">
                <a:latin typeface="Calibri" panose="020F0502020204030204" pitchFamily="34" charset="0"/>
                <a:ea typeface="Calibri" panose="020F0502020204030204" pitchFamily="34" charset="0"/>
                <a:cs typeface="Times New Roman" panose="02020603050405020304" pitchFamily="18" charset="0"/>
              </a:rPr>
              <a:t>.</a:t>
            </a:r>
          </a:p>
          <a:p>
            <a:pPr algn="just">
              <a:lnSpc>
                <a:spcPct val="100000"/>
              </a:lnSpc>
              <a:spcBef>
                <a:spcPts val="180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Using our e-learning software, you can even add survey or poll and gather feedback from learners.</a:t>
            </a:r>
          </a:p>
          <a:p>
            <a:pPr algn="just">
              <a:lnSpc>
                <a:spcPct val="100000"/>
              </a:lnSpc>
              <a:spcBef>
                <a:spcPts val="180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Receive detailed reports and statistics for your quizzes to analyze the performance of your learners. ProProfs Quiz Maker makes it easy to create quizzes anytime, anywhere!</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3178797" cy="1780126"/>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3125" y="0"/>
            <a:ext cx="2438400" cy="1780125"/>
          </a:xfrm>
          <a:prstGeom prst="rect">
            <a:avLst/>
          </a:prstGeom>
        </p:spPr>
      </p:pic>
    </p:spTree>
    <p:extLst>
      <p:ext uri="{BB962C8B-B14F-4D97-AF65-F5344CB8AC3E}">
        <p14:creationId xmlns:p14="http://schemas.microsoft.com/office/powerpoint/2010/main" val="3781934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96275" y="294198"/>
            <a:ext cx="3199451" cy="946773"/>
          </a:xfrm>
        </p:spPr>
        <p:txBody>
          <a:bodyPr>
            <a:normAutofit/>
          </a:bodyPr>
          <a:lstStyle/>
          <a:p>
            <a:pPr algn="ctr"/>
            <a:r>
              <a:rPr lang="it-IT" dirty="0"/>
              <a:t>Joomla</a:t>
            </a:r>
          </a:p>
        </p:txBody>
      </p:sp>
      <p:sp>
        <p:nvSpPr>
          <p:cNvPr id="3" name="Segnaposto contenuto 2"/>
          <p:cNvSpPr>
            <a:spLocks noGrp="1"/>
          </p:cNvSpPr>
          <p:nvPr>
            <p:ph idx="1"/>
          </p:nvPr>
        </p:nvSpPr>
        <p:spPr>
          <a:xfrm>
            <a:off x="1785938" y="2262286"/>
            <a:ext cx="8620125" cy="3986114"/>
          </a:xfrm>
        </p:spPr>
        <p:txBody>
          <a:bodyPr>
            <a:noAutofit/>
          </a:bodyPr>
          <a:lstStyle/>
          <a:p>
            <a:pPr algn="just">
              <a:lnSpc>
                <a:spcPct val="100000"/>
              </a:lnSpc>
              <a:spcBef>
                <a:spcPts val="0"/>
              </a:spcBef>
              <a:spcAft>
                <a:spcPts val="0"/>
              </a:spcAft>
            </a:pPr>
            <a:r>
              <a:rPr lang="it-IT" sz="2800" dirty="0">
                <a:latin typeface="Calibri" panose="020F0502020204030204" pitchFamily="34" charset="0"/>
                <a:ea typeface="Times New Roman" panose="02020603050405020304" pitchFamily="18" charset="0"/>
                <a:cs typeface="Calibri" panose="020F0502020204030204" pitchFamily="34" charset="0"/>
              </a:rPr>
              <a:t>Joomla is a free and open-source content management system (CMS) for publishing web content.</a:t>
            </a:r>
          </a:p>
          <a:p>
            <a:pPr algn="just">
              <a:lnSpc>
                <a:spcPct val="100000"/>
              </a:lnSpc>
              <a:spcBef>
                <a:spcPts val="1800"/>
              </a:spcBef>
              <a:spcAft>
                <a:spcPts val="0"/>
              </a:spcAft>
            </a:pPr>
            <a:r>
              <a:rPr lang="it-IT" sz="2800" dirty="0">
                <a:latin typeface="Calibri" panose="020F0502020204030204" pitchFamily="34" charset="0"/>
                <a:ea typeface="Times New Roman" panose="02020603050405020304" pitchFamily="18" charset="0"/>
                <a:cs typeface="Calibri" panose="020F0502020204030204" pitchFamily="34" charset="0"/>
              </a:rPr>
              <a:t>It is built on a model-view-controller web application framework that can be used independently of the CMS.</a:t>
            </a:r>
            <a:endParaRPr lang="it-IT" sz="28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2393783" cy="1819275"/>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0650" y="0"/>
            <a:ext cx="3190875" cy="1819274"/>
          </a:xfrm>
          <a:prstGeom prst="rect">
            <a:avLst/>
          </a:prstGeom>
        </p:spPr>
      </p:pic>
    </p:spTree>
    <p:extLst>
      <p:ext uri="{BB962C8B-B14F-4D97-AF65-F5344CB8AC3E}">
        <p14:creationId xmlns:p14="http://schemas.microsoft.com/office/powerpoint/2010/main" val="2491313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52823" y="294198"/>
            <a:ext cx="3086354" cy="956104"/>
          </a:xfrm>
        </p:spPr>
        <p:txBody>
          <a:bodyPr>
            <a:noAutofit/>
          </a:bodyPr>
          <a:lstStyle/>
          <a:p>
            <a:pPr algn="ctr"/>
            <a:r>
              <a:rPr lang="it-IT" dirty="0"/>
              <a:t>Riddle</a:t>
            </a:r>
          </a:p>
        </p:txBody>
      </p:sp>
      <p:sp>
        <p:nvSpPr>
          <p:cNvPr id="3" name="Segnaposto contenuto 2"/>
          <p:cNvSpPr>
            <a:spLocks noGrp="1"/>
          </p:cNvSpPr>
          <p:nvPr>
            <p:ph idx="1"/>
          </p:nvPr>
        </p:nvSpPr>
        <p:spPr>
          <a:xfrm>
            <a:off x="1790700" y="2143126"/>
            <a:ext cx="8610600" cy="4095749"/>
          </a:xfrm>
        </p:spPr>
        <p:txBody>
          <a:bodyPr>
            <a:noAutofit/>
          </a:bodyPr>
          <a:lstStyle/>
          <a:p>
            <a:pPr algn="just">
              <a:lnSpc>
                <a:spcPct val="110000"/>
              </a:lnSpc>
              <a:spcBef>
                <a:spcPts val="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Riddle is an excellent web tool for teachers.</a:t>
            </a:r>
          </a:p>
          <a:p>
            <a:pPr algn="just">
              <a:lnSpc>
                <a:spcPct val="110000"/>
              </a:lnSpc>
              <a:spcBef>
                <a:spcPts val="180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It allows to create their own PlayBuzz and Buzzfeed-style quizzes, lists, pools and more often in under a minute.</a:t>
            </a:r>
          </a:p>
          <a:p>
            <a:pPr algn="just">
              <a:lnSpc>
                <a:spcPct val="110000"/>
              </a:lnSpc>
              <a:spcBef>
                <a:spcPts val="180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Riddle’s goal is to provide best-in-class tools that making creating interactive content simple, so you can concentrate on the content instead of worrying about the tools.</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543175" cy="1800225"/>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8607" y="0"/>
            <a:ext cx="2403393" cy="1800225"/>
          </a:xfrm>
          <a:prstGeom prst="rect">
            <a:avLst/>
          </a:prstGeom>
        </p:spPr>
      </p:pic>
    </p:spTree>
    <p:extLst>
      <p:ext uri="{BB962C8B-B14F-4D97-AF65-F5344CB8AC3E}">
        <p14:creationId xmlns:p14="http://schemas.microsoft.com/office/powerpoint/2010/main" val="38585201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34769" y="294198"/>
            <a:ext cx="3322462" cy="963102"/>
          </a:xfrm>
        </p:spPr>
        <p:txBody>
          <a:bodyPr>
            <a:normAutofit/>
          </a:bodyPr>
          <a:lstStyle/>
          <a:p>
            <a:pPr algn="ctr"/>
            <a:r>
              <a:rPr lang="it-IT" dirty="0"/>
              <a:t>Testmoz</a:t>
            </a:r>
          </a:p>
        </p:txBody>
      </p:sp>
      <p:sp>
        <p:nvSpPr>
          <p:cNvPr id="3" name="Segnaposto contenuto 2"/>
          <p:cNvSpPr>
            <a:spLocks noGrp="1"/>
          </p:cNvSpPr>
          <p:nvPr>
            <p:ph idx="1"/>
          </p:nvPr>
        </p:nvSpPr>
        <p:spPr>
          <a:xfrm>
            <a:off x="1404938" y="2019300"/>
            <a:ext cx="9382124" cy="4733925"/>
          </a:xfrm>
        </p:spPr>
        <p:txBody>
          <a:bodyPr>
            <a:noAutofit/>
          </a:bodyPr>
          <a:lstStyle/>
          <a:p>
            <a:pPr algn="just">
              <a:lnSpc>
                <a:spcPct val="85000"/>
              </a:lnSpc>
              <a:spcBef>
                <a:spcPts val="0"/>
              </a:spcBef>
              <a:spcAft>
                <a:spcPts val="0"/>
              </a:spcAft>
            </a:pPr>
            <a:r>
              <a:rPr lang="it-IT" sz="2800" dirty="0">
                <a:latin typeface="Calibri" panose="020F0502020204030204" pitchFamily="34" charset="0"/>
                <a:ea typeface="Times New Roman" panose="02020603050405020304" pitchFamily="18" charset="0"/>
                <a:cs typeface="Calibri" panose="020F0502020204030204" pitchFamily="34" charset="0"/>
              </a:rPr>
              <a:t>Testmoz is a simple test generating application created by Matt Johnson, an undergraduate student at Washington State University, Vancouver.</a:t>
            </a:r>
          </a:p>
          <a:p>
            <a:pPr algn="just">
              <a:lnSpc>
                <a:spcPct val="85000"/>
              </a:lnSpc>
              <a:spcBef>
                <a:spcPts val="1200"/>
              </a:spcBef>
              <a:spcAft>
                <a:spcPts val="0"/>
              </a:spcAft>
            </a:pPr>
            <a:r>
              <a:rPr lang="it-IT" sz="2800" dirty="0">
                <a:latin typeface="Calibri" panose="020F0502020204030204" pitchFamily="34" charset="0"/>
                <a:ea typeface="Times New Roman" panose="02020603050405020304" pitchFamily="18" charset="0"/>
                <a:cs typeface="Calibri" panose="020F0502020204030204" pitchFamily="34" charset="0"/>
              </a:rPr>
              <a:t>Testmoz is a test generator that sports 4 question types, automatic grading, a really simple interface and detailed reports.</a:t>
            </a:r>
          </a:p>
          <a:p>
            <a:pPr algn="just">
              <a:lnSpc>
                <a:spcPct val="85000"/>
              </a:lnSpc>
              <a:spcBef>
                <a:spcPts val="1200"/>
              </a:spcBef>
              <a:spcAft>
                <a:spcPts val="0"/>
              </a:spcAft>
            </a:pPr>
            <a:r>
              <a:rPr lang="it-IT" sz="2800" dirty="0">
                <a:latin typeface="Calibri" panose="020F0502020204030204" pitchFamily="34" charset="0"/>
                <a:ea typeface="Times New Roman" panose="02020603050405020304" pitchFamily="18" charset="0"/>
                <a:cs typeface="Calibri" panose="020F0502020204030204" pitchFamily="34" charset="0"/>
              </a:rPr>
              <a:t>Testmoz is </a:t>
            </a:r>
            <a:r>
              <a:rPr lang="it-IT" sz="2800" b="1" dirty="0">
                <a:latin typeface="Calibri" panose="020F0502020204030204" pitchFamily="34" charset="0"/>
                <a:ea typeface="Times New Roman" panose="02020603050405020304" pitchFamily="18" charset="0"/>
                <a:cs typeface="Calibri" panose="020F0502020204030204" pitchFamily="34" charset="0"/>
              </a:rPr>
              <a:t>free</a:t>
            </a:r>
            <a:r>
              <a:rPr lang="it-IT" sz="2800" dirty="0">
                <a:latin typeface="Calibri" panose="020F0502020204030204" pitchFamily="34" charset="0"/>
                <a:ea typeface="Times New Roman" panose="02020603050405020304" pitchFamily="18" charset="0"/>
                <a:cs typeface="Calibri" panose="020F0502020204030204" pitchFamily="34" charset="0"/>
              </a:rPr>
              <a:t>, and does </a:t>
            </a:r>
            <a:r>
              <a:rPr lang="it-IT" sz="2800" b="1" dirty="0">
                <a:latin typeface="Calibri" panose="020F0502020204030204" pitchFamily="34" charset="0"/>
                <a:ea typeface="Times New Roman" panose="02020603050405020304" pitchFamily="18" charset="0"/>
                <a:cs typeface="Calibri" panose="020F0502020204030204" pitchFamily="34" charset="0"/>
              </a:rPr>
              <a:t>not</a:t>
            </a:r>
            <a:r>
              <a:rPr lang="it-IT" sz="2800" dirty="0">
                <a:latin typeface="Calibri" panose="020F0502020204030204" pitchFamily="34" charset="0"/>
                <a:ea typeface="Times New Roman" panose="02020603050405020304" pitchFamily="18" charset="0"/>
                <a:cs typeface="Calibri" panose="020F0502020204030204" pitchFamily="34" charset="0"/>
              </a:rPr>
              <a:t> require you (or your students) to register.</a:t>
            </a:r>
          </a:p>
          <a:p>
            <a:pPr algn="just">
              <a:lnSpc>
                <a:spcPct val="85000"/>
              </a:lnSpc>
              <a:spcBef>
                <a:spcPts val="1200"/>
              </a:spcBef>
              <a:spcAft>
                <a:spcPts val="0"/>
              </a:spcAft>
            </a:pPr>
            <a:r>
              <a:rPr lang="it-IT" sz="2800" dirty="0">
                <a:latin typeface="Calibri" panose="020F0502020204030204" pitchFamily="34" charset="0"/>
                <a:ea typeface="Times New Roman" panose="02020603050405020304" pitchFamily="18" charset="0"/>
                <a:cs typeface="Calibri" panose="020F0502020204030204" pitchFamily="34" charset="0"/>
              </a:rPr>
              <a:t>You can build a fully functional test in about a minute.</a:t>
            </a:r>
          </a:p>
          <a:p>
            <a:pPr algn="just">
              <a:lnSpc>
                <a:spcPct val="85000"/>
              </a:lnSpc>
              <a:spcBef>
                <a:spcPts val="1200"/>
              </a:spcBef>
              <a:spcAft>
                <a:spcPts val="0"/>
              </a:spcAft>
            </a:pPr>
            <a:r>
              <a:rPr lang="it-IT" sz="2800" dirty="0">
                <a:latin typeface="Calibri" panose="020F0502020204030204" pitchFamily="34" charset="0"/>
                <a:ea typeface="Times New Roman" panose="02020603050405020304" pitchFamily="18" charset="0"/>
                <a:cs typeface="Calibri" panose="020F0502020204030204" pitchFamily="34" charset="0"/>
              </a:rPr>
              <a:t>And for about $20/year, you can unlock some potentially useful features.</a:t>
            </a: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68450" cy="1171576"/>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28969" y="0"/>
            <a:ext cx="2772556" cy="1838325"/>
          </a:xfrm>
          <a:prstGeom prst="rect">
            <a:avLst/>
          </a:prstGeom>
        </p:spPr>
      </p:pic>
    </p:spTree>
    <p:extLst>
      <p:ext uri="{BB962C8B-B14F-4D97-AF65-F5344CB8AC3E}">
        <p14:creationId xmlns:p14="http://schemas.microsoft.com/office/powerpoint/2010/main" val="18412267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747958" y="294198"/>
            <a:ext cx="2696085" cy="956104"/>
          </a:xfrm>
        </p:spPr>
        <p:txBody>
          <a:bodyPr>
            <a:noAutofit/>
          </a:bodyPr>
          <a:lstStyle/>
          <a:p>
            <a:pPr algn="ctr"/>
            <a:r>
              <a:rPr lang="it-IT" dirty="0"/>
              <a:t>Kahoot</a:t>
            </a:r>
          </a:p>
        </p:txBody>
      </p:sp>
      <p:sp>
        <p:nvSpPr>
          <p:cNvPr id="3" name="Segnaposto contenuto 2"/>
          <p:cNvSpPr>
            <a:spLocks noGrp="1"/>
          </p:cNvSpPr>
          <p:nvPr>
            <p:ph idx="1"/>
          </p:nvPr>
        </p:nvSpPr>
        <p:spPr>
          <a:xfrm>
            <a:off x="500063" y="2009775"/>
            <a:ext cx="10710862" cy="4848225"/>
          </a:xfrm>
        </p:spPr>
        <p:txBody>
          <a:bodyPr>
            <a:noAutofit/>
          </a:bodyPr>
          <a:lstStyle/>
          <a:p>
            <a:pPr algn="just">
              <a:spcBef>
                <a:spcPts val="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It is also a student response system that teachers can use to create and deliver quizzes and surveys to students. Kahoot provides a learning environment that is ideal for engaging students for it incorporates the precepts of both game-based learning and inquiry-based learning.</a:t>
            </a:r>
          </a:p>
          <a:p>
            <a:pPr algn="just">
              <a:spcBef>
                <a:spcPts val="120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It allows teachers to create quizzes and surveys that include a wide variety of multimedia elements such as videos, pictures and text. Each quiz you create can be accessed by students across different devices. Also teachers have the possibility to create time-controlled quizzes. You can set a specific period of time for the answer of each question. In this way students are rewarded not only for the correct answer but also for their timeliness.</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828800" cy="1828800"/>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0774" y="-1"/>
            <a:ext cx="3680751" cy="1828801"/>
          </a:xfrm>
          <a:prstGeom prst="rect">
            <a:avLst/>
          </a:prstGeom>
        </p:spPr>
      </p:pic>
    </p:spTree>
    <p:extLst>
      <p:ext uri="{BB962C8B-B14F-4D97-AF65-F5344CB8AC3E}">
        <p14:creationId xmlns:p14="http://schemas.microsoft.com/office/powerpoint/2010/main" val="2780476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21375" y="523875"/>
            <a:ext cx="3149250" cy="742950"/>
          </a:xfrm>
        </p:spPr>
        <p:txBody>
          <a:bodyPr>
            <a:normAutofit/>
          </a:bodyPr>
          <a:lstStyle/>
          <a:p>
            <a:pPr algn="ctr"/>
            <a:r>
              <a:rPr lang="it-IT" dirty="0"/>
              <a:t>Edmodo</a:t>
            </a:r>
          </a:p>
        </p:txBody>
      </p:sp>
      <p:sp>
        <p:nvSpPr>
          <p:cNvPr id="3" name="Segnaposto contenuto 2"/>
          <p:cNvSpPr>
            <a:spLocks noGrp="1"/>
          </p:cNvSpPr>
          <p:nvPr>
            <p:ph idx="1"/>
          </p:nvPr>
        </p:nvSpPr>
        <p:spPr>
          <a:xfrm>
            <a:off x="2147888" y="2152650"/>
            <a:ext cx="7896225" cy="4676775"/>
          </a:xfrm>
        </p:spPr>
        <p:txBody>
          <a:bodyPr>
            <a:noAutofit/>
          </a:bodyPr>
          <a:lstStyle/>
          <a:p>
            <a:pPr algn="just">
              <a:lnSpc>
                <a:spcPct val="100000"/>
              </a:lnSpc>
              <a:spcBef>
                <a:spcPts val="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Edmodo is also a great resource for teachers and learners.</a:t>
            </a:r>
          </a:p>
          <a:p>
            <a:pPr algn="just">
              <a:lnSpc>
                <a:spcPct val="100000"/>
              </a:lnSpc>
              <a:spcBef>
                <a:spcPts val="180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Teachers have the ability to assign homework and share notes, links, and files. In addition to this, teachers can post alerts, reminders and share events.</a:t>
            </a:r>
          </a:p>
          <a:p>
            <a:pPr algn="just">
              <a:lnSpc>
                <a:spcPct val="100000"/>
              </a:lnSpc>
              <a:spcBef>
                <a:spcPts val="1800"/>
              </a:spcBef>
              <a:spcAft>
                <a:spcPts val="0"/>
              </a:spcAft>
            </a:pPr>
            <a:r>
              <a:rPr lang="it-IT" sz="2800" dirty="0">
                <a:latin typeface="Calibri" panose="020F0502020204030204" pitchFamily="34" charset="0"/>
                <a:ea typeface="Calibri" panose="020F0502020204030204" pitchFamily="34" charset="0"/>
                <a:cs typeface="Times New Roman" panose="02020603050405020304" pitchFamily="18" charset="0"/>
              </a:rPr>
              <a:t>Through Edmodo, teachers can make connections with other educators with similar interests.</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 y="12910"/>
            <a:ext cx="1781175" cy="1789127"/>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2574" y="12911"/>
            <a:ext cx="3028593" cy="1783504"/>
          </a:xfrm>
          <a:prstGeom prst="rect">
            <a:avLst/>
          </a:prstGeom>
        </p:spPr>
      </p:pic>
    </p:spTree>
    <p:extLst>
      <p:ext uri="{BB962C8B-B14F-4D97-AF65-F5344CB8AC3E}">
        <p14:creationId xmlns:p14="http://schemas.microsoft.com/office/powerpoint/2010/main" val="42028679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30243" y="294198"/>
            <a:ext cx="3731514" cy="934527"/>
          </a:xfrm>
        </p:spPr>
        <p:txBody>
          <a:bodyPr/>
          <a:lstStyle/>
          <a:p>
            <a:pPr algn="ctr"/>
            <a:r>
              <a:rPr lang="it-IT" dirty="0" smtClean="0"/>
              <a:t>References</a:t>
            </a:r>
            <a:endParaRPr lang="it-IT" dirty="0"/>
          </a:p>
        </p:txBody>
      </p:sp>
      <p:sp>
        <p:nvSpPr>
          <p:cNvPr id="3" name="Segnaposto contenuto 2"/>
          <p:cNvSpPr>
            <a:spLocks noGrp="1"/>
          </p:cNvSpPr>
          <p:nvPr>
            <p:ph idx="1"/>
          </p:nvPr>
        </p:nvSpPr>
        <p:spPr>
          <a:xfrm>
            <a:off x="719138" y="2009775"/>
            <a:ext cx="10410825" cy="4351337"/>
          </a:xfrm>
        </p:spPr>
        <p:txBody>
          <a:bodyPr>
            <a:normAutofit/>
          </a:bodyPr>
          <a:lstStyle/>
          <a:p>
            <a:pPr>
              <a:lnSpc>
                <a:spcPct val="100000"/>
              </a:lnSpc>
              <a:spcBef>
                <a:spcPts val="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https://biteable.com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https://blog.edmodo.com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https://crosswordlabs.com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https://edu.glogster.com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https://joomla.org</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https://kidsdiscover.com/teacherresources/web-2-0-tools-classroom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https://mindomo.com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https://moodle.net</a:t>
            </a:r>
          </a:p>
        </p:txBody>
      </p:sp>
    </p:spTree>
    <p:extLst>
      <p:ext uri="{BB962C8B-B14F-4D97-AF65-F5344CB8AC3E}">
        <p14:creationId xmlns:p14="http://schemas.microsoft.com/office/powerpoint/2010/main" val="23943053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2631" y="294198"/>
            <a:ext cx="3626739" cy="934527"/>
          </a:xfrm>
        </p:spPr>
        <p:txBody>
          <a:bodyPr/>
          <a:lstStyle/>
          <a:p>
            <a:pPr algn="ctr"/>
            <a:r>
              <a:rPr lang="it-IT" dirty="0" smtClean="0"/>
              <a:t>References</a:t>
            </a:r>
            <a:endParaRPr lang="it-IT" dirty="0"/>
          </a:p>
        </p:txBody>
      </p:sp>
      <p:sp>
        <p:nvSpPr>
          <p:cNvPr id="3" name="Segnaposto contenuto 2"/>
          <p:cNvSpPr>
            <a:spLocks noGrp="1"/>
          </p:cNvSpPr>
          <p:nvPr>
            <p:ph idx="1"/>
          </p:nvPr>
        </p:nvSpPr>
        <p:spPr>
          <a:xfrm>
            <a:off x="716661" y="2009775"/>
            <a:ext cx="9691878" cy="4743450"/>
          </a:xfrm>
        </p:spPr>
        <p:txBody>
          <a:bodyPr>
            <a:normAutofit/>
          </a:bodyPr>
          <a:lstStyle/>
          <a:p>
            <a:pPr>
              <a:lnSpc>
                <a:spcPct val="100000"/>
              </a:lnSpc>
              <a:spcBef>
                <a:spcPts val="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https://proprofs.com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https://quizlet.com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https://riddle.com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https://socrative.com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https://testmoz.com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https://timetoast.com</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https://webtools4u2use.wikispaces.com/finding+the+right+tool</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https://youtube.com/user/khanacademy</a:t>
            </a:r>
          </a:p>
          <a:p>
            <a:pPr>
              <a:lnSpc>
                <a:spcPct val="100000"/>
              </a:lnSpc>
              <a:spcBef>
                <a:spcPts val="600"/>
              </a:spcBef>
              <a:spcAft>
                <a:spcPts val="0"/>
              </a:spcAft>
            </a:pPr>
            <a:r>
              <a:rPr lang="it-IT" sz="2800" dirty="0" smtClean="0">
                <a:solidFill>
                  <a:schemeClr val="tx1"/>
                </a:solidFill>
                <a:latin typeface="Calibri" panose="020F0502020204030204" pitchFamily="34" charset="0"/>
                <a:cs typeface="Calibri" panose="020F0502020204030204" pitchFamily="34" charset="0"/>
              </a:rPr>
              <a:t>https://youtube.com/watch?v=Aq4NnIFItAk</a:t>
            </a:r>
          </a:p>
        </p:txBody>
      </p:sp>
    </p:spTree>
    <p:extLst>
      <p:ext uri="{BB962C8B-B14F-4D97-AF65-F5344CB8AC3E}">
        <p14:creationId xmlns:p14="http://schemas.microsoft.com/office/powerpoint/2010/main" val="1080283236"/>
      </p:ext>
    </p:extLst>
  </p:cSld>
  <p:clrMapOvr>
    <a:masterClrMapping/>
  </p:clrMapOvr>
</p:sld>
</file>

<file path=ppt/theme/theme1.xml><?xml version="1.0" encoding="utf-8"?>
<a:theme xmlns:a="http://schemas.openxmlformats.org/drawingml/2006/main" name="View">
  <a:themeElements>
    <a:clrScheme name="View">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docProps/app.xml><?xml version="1.0" encoding="utf-8"?>
<Properties xmlns="http://schemas.openxmlformats.org/officeDocument/2006/extended-properties" xmlns:vt="http://schemas.openxmlformats.org/officeDocument/2006/docPropsVTypes">
  <Template>TM03457515[[fn=Visualizzazione]]</Template>
  <TotalTime>1107</TotalTime>
  <Words>2370</Words>
  <Application>Microsoft Office PowerPoint</Application>
  <PresentationFormat>Widescreen</PresentationFormat>
  <Paragraphs>168</Paragraphs>
  <Slides>40</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40</vt:i4>
      </vt:variant>
    </vt:vector>
  </HeadingPairs>
  <TitlesOfParts>
    <vt:vector size="47" baseType="lpstr">
      <vt:lpstr>Arial</vt:lpstr>
      <vt:lpstr>Calibri</vt:lpstr>
      <vt:lpstr>Century Schoolbook</vt:lpstr>
      <vt:lpstr>Times New Roman</vt:lpstr>
      <vt:lpstr>Trebuchet MS</vt:lpstr>
      <vt:lpstr>Wingdings 2</vt:lpstr>
      <vt:lpstr>View</vt:lpstr>
      <vt:lpstr>TEACHERS OUT LEARNERS IN</vt:lpstr>
      <vt:lpstr>WHAT ARE WEB 2.0 TOOLS?</vt:lpstr>
      <vt:lpstr>WHY USE WEB 2.0 TOOLS?   (1)</vt:lpstr>
      <vt:lpstr>WHY USE WEB 2.0 TOOLS?   (2)</vt:lpstr>
      <vt:lpstr>WHY USE WEB 2.0 TOOLS?   (3)</vt:lpstr>
      <vt:lpstr>HOW TO CHOOSE THE RIGHT TOOL?</vt:lpstr>
      <vt:lpstr>HOW TO CHOOSE THE RIGHT TOOL?</vt:lpstr>
      <vt:lpstr>Presentazione standard di PowerPoint</vt:lpstr>
      <vt:lpstr>Here is what you can do with web 2.0 tools:</vt:lpstr>
      <vt:lpstr>Presentazione standard di PowerPoint</vt:lpstr>
      <vt:lpstr> HOW CAN WE CLASSIFY THEM?</vt:lpstr>
      <vt:lpstr>THESE ARE THE MOST USEFUL</vt:lpstr>
      <vt:lpstr>Photo Peach</vt:lpstr>
      <vt:lpstr>Thinglink</vt:lpstr>
      <vt:lpstr>Adobe Spark</vt:lpstr>
      <vt:lpstr>Biteable</vt:lpstr>
      <vt:lpstr>Prezi</vt:lpstr>
      <vt:lpstr>WordClouds</vt:lpstr>
      <vt:lpstr>Glogster</vt:lpstr>
      <vt:lpstr>THESE ARE THE MOST USEFUL</vt:lpstr>
      <vt:lpstr>Timetoast</vt:lpstr>
      <vt:lpstr>Mindomo</vt:lpstr>
      <vt:lpstr>Crossword Labs</vt:lpstr>
      <vt:lpstr>Moodle</vt:lpstr>
      <vt:lpstr>Kahoot</vt:lpstr>
      <vt:lpstr>Quizlet</vt:lpstr>
      <vt:lpstr>Edmodo</vt:lpstr>
      <vt:lpstr>Animoto</vt:lpstr>
      <vt:lpstr>Khan Academy</vt:lpstr>
      <vt:lpstr>THESE ARE THE MOST USEFUL</vt:lpstr>
      <vt:lpstr>Socrative</vt:lpstr>
      <vt:lpstr>Hot Potatoes</vt:lpstr>
      <vt:lpstr>ProProfs</vt:lpstr>
      <vt:lpstr>Joomla</vt:lpstr>
      <vt:lpstr>Riddle</vt:lpstr>
      <vt:lpstr>Testmoz</vt:lpstr>
      <vt:lpstr>Kahoot</vt:lpstr>
      <vt:lpstr>Edmodo</vt:lpstr>
      <vt:lpstr>References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WEB_TOOLS_ITALIA</dc:title>
  <dc:creator>Filoteo Di Laudo</dc:creator>
  <cp:lastModifiedBy>Filoteo Di Laudo</cp:lastModifiedBy>
  <cp:revision>63</cp:revision>
  <cp:lastPrinted>2017-09-03T09:16:30Z</cp:lastPrinted>
  <dcterms:created xsi:type="dcterms:W3CDTF">2017-08-28T17:27:56Z</dcterms:created>
  <dcterms:modified xsi:type="dcterms:W3CDTF">2017-09-03T22:30:09Z</dcterms:modified>
</cp:coreProperties>
</file>