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0" autoAdjust="0"/>
    <p:restoredTop sz="86477" autoAdjust="0"/>
  </p:normalViewPr>
  <p:slideViewPr>
    <p:cSldViewPr>
      <p:cViewPr varScale="1">
        <p:scale>
          <a:sx n="112" d="100"/>
          <a:sy n="112" d="100"/>
        </p:scale>
        <p:origin x="157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22" y="454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336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9020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740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092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737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068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357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97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82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134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728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74968-F50D-42F4-BCBF-F11172B9C975}" type="datetimeFigureOut">
              <a:rPr lang="it-IT" smtClean="0"/>
              <a:t>23/04/2017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E5F76-B147-4CCA-845A-B80DA1A1C6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58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016223"/>
          </a:xfrm>
        </p:spPr>
        <p:txBody>
          <a:bodyPr/>
          <a:lstStyle/>
          <a:p>
            <a:r>
              <a:rPr lang="it-IT" dirty="0" smtClean="0"/>
              <a:t>The 21</a:t>
            </a:r>
            <a:r>
              <a:rPr lang="it-IT" sz="3600" dirty="0" smtClean="0"/>
              <a:t>st</a:t>
            </a:r>
            <a:r>
              <a:rPr lang="it-IT" dirty="0" smtClean="0"/>
              <a:t> Century </a:t>
            </a:r>
            <a:r>
              <a:rPr lang="it-IT" dirty="0" err="1" smtClean="0"/>
              <a:t>Skills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solidFill>
                  <a:schemeClr val="tx1"/>
                </a:solidFill>
              </a:rPr>
              <a:t>Educational Challenge of 21</a:t>
            </a:r>
            <a:r>
              <a:rPr lang="it-IT" sz="3600" dirty="0" smtClean="0">
                <a:solidFill>
                  <a:schemeClr val="tx1"/>
                </a:solidFill>
              </a:rPr>
              <a:t>st</a:t>
            </a:r>
            <a:r>
              <a:rPr lang="it-IT" sz="4000" dirty="0" smtClean="0">
                <a:solidFill>
                  <a:schemeClr val="tx1"/>
                </a:solidFill>
              </a:rPr>
              <a:t> Century</a:t>
            </a:r>
            <a:endParaRPr lang="it-IT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764704"/>
            <a:ext cx="8219256" cy="536145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dirty="0" err="1" smtClean="0"/>
              <a:t>Defining</a:t>
            </a:r>
            <a:r>
              <a:rPr lang="it-IT" sz="2800" dirty="0" smtClean="0"/>
              <a:t> the </a:t>
            </a:r>
            <a:r>
              <a:rPr lang="it-IT" sz="2800" dirty="0" err="1" smtClean="0"/>
              <a:t>competences</a:t>
            </a:r>
            <a:r>
              <a:rPr lang="it-IT" sz="2800" dirty="0" smtClean="0"/>
              <a:t> </a:t>
            </a:r>
            <a:r>
              <a:rPr lang="it-IT" sz="2800" dirty="0" err="1" smtClean="0"/>
              <a:t>our</a:t>
            </a:r>
            <a:r>
              <a:rPr lang="it-IT" sz="2800" dirty="0" smtClean="0"/>
              <a:t>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 </a:t>
            </a:r>
            <a:r>
              <a:rPr lang="it-IT" sz="2800" dirty="0" err="1" smtClean="0"/>
              <a:t>need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a </a:t>
            </a:r>
            <a:r>
              <a:rPr lang="it-IT" sz="2800" dirty="0" err="1" smtClean="0"/>
              <a:t>really</a:t>
            </a:r>
            <a:r>
              <a:rPr lang="it-IT" sz="2800" dirty="0" smtClean="0"/>
              <a:t> </a:t>
            </a:r>
            <a:r>
              <a:rPr lang="it-IT" sz="2800" dirty="0" err="1" smtClean="0"/>
              <a:t>demanding</a:t>
            </a:r>
            <a:r>
              <a:rPr lang="it-IT" sz="2800" dirty="0" smtClean="0"/>
              <a:t> </a:t>
            </a:r>
            <a:r>
              <a:rPr lang="it-IT" sz="2800" dirty="0" err="1" smtClean="0"/>
              <a:t>challenge</a:t>
            </a:r>
            <a:r>
              <a:rPr lang="it-IT" sz="2800" dirty="0" smtClean="0"/>
              <a:t>. People </a:t>
            </a:r>
            <a:r>
              <a:rPr lang="it-IT" sz="2800" dirty="0" err="1" smtClean="0"/>
              <a:t>think</a:t>
            </a:r>
            <a:r>
              <a:rPr lang="it-IT" sz="2800" dirty="0" smtClean="0"/>
              <a:t> </a:t>
            </a:r>
            <a:r>
              <a:rPr lang="it-IT" sz="2800" dirty="0" err="1" smtClean="0"/>
              <a:t>that</a:t>
            </a:r>
            <a:r>
              <a:rPr lang="it-IT" sz="2800" dirty="0" smtClean="0"/>
              <a:t> a </a:t>
            </a:r>
            <a:r>
              <a:rPr lang="it-IT" sz="2800" dirty="0" err="1" smtClean="0"/>
              <a:t>responsible</a:t>
            </a:r>
            <a:r>
              <a:rPr lang="it-IT" sz="2800" dirty="0" smtClean="0"/>
              <a:t>, </a:t>
            </a:r>
            <a:r>
              <a:rPr lang="it-IT" sz="2800" dirty="0" err="1" smtClean="0"/>
              <a:t>critical</a:t>
            </a:r>
            <a:r>
              <a:rPr lang="it-IT" sz="2800" dirty="0" smtClean="0"/>
              <a:t> use of the Net </a:t>
            </a:r>
            <a:r>
              <a:rPr lang="it-IT" sz="2800" dirty="0" err="1" smtClean="0"/>
              <a:t>is</a:t>
            </a:r>
            <a:r>
              <a:rPr lang="it-IT" sz="2800" dirty="0" smtClean="0"/>
              <a:t> the </a:t>
            </a:r>
            <a:r>
              <a:rPr lang="it-IT" sz="2800" dirty="0" err="1" smtClean="0"/>
              <a:t>crucial</a:t>
            </a:r>
            <a:r>
              <a:rPr lang="it-IT" sz="2800" dirty="0" smtClean="0"/>
              <a:t> </a:t>
            </a:r>
            <a:r>
              <a:rPr lang="it-IT" sz="2800" dirty="0" err="1" smtClean="0"/>
              <a:t>competence</a:t>
            </a:r>
            <a:r>
              <a:rPr lang="it-IT" sz="2800" dirty="0" smtClean="0"/>
              <a:t> </a:t>
            </a:r>
            <a:r>
              <a:rPr lang="it-IT" sz="2800" dirty="0" err="1" smtClean="0"/>
              <a:t>our</a:t>
            </a:r>
            <a:r>
              <a:rPr lang="it-IT" sz="2800" dirty="0" smtClean="0"/>
              <a:t>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 </a:t>
            </a:r>
            <a:r>
              <a:rPr lang="it-IT" sz="2800" dirty="0" err="1" smtClean="0"/>
              <a:t>need</a:t>
            </a:r>
            <a:r>
              <a:rPr lang="it-IT" sz="2800" dirty="0" smtClean="0"/>
              <a:t> to </a:t>
            </a:r>
            <a:r>
              <a:rPr lang="it-IT" sz="2800" dirty="0" err="1" smtClean="0"/>
              <a:t>possess</a:t>
            </a:r>
            <a:r>
              <a:rPr lang="it-IT" sz="2800" dirty="0" smtClean="0"/>
              <a:t> </a:t>
            </a:r>
            <a:r>
              <a:rPr lang="it-IT" sz="2800" dirty="0" err="1" smtClean="0"/>
              <a:t>nowadays</a:t>
            </a:r>
            <a:r>
              <a:rPr lang="it-IT" sz="2800" dirty="0" smtClean="0"/>
              <a:t>.</a:t>
            </a:r>
          </a:p>
          <a:p>
            <a:pPr marL="0" indent="0" algn="just">
              <a:buNone/>
            </a:pPr>
            <a:r>
              <a:rPr lang="it-IT" sz="2800" dirty="0" smtClean="0"/>
              <a:t> </a:t>
            </a:r>
            <a:r>
              <a:rPr lang="it-IT" sz="2800" dirty="0" err="1" smtClean="0"/>
              <a:t>Our</a:t>
            </a:r>
            <a:r>
              <a:rPr lang="it-IT" sz="2800" dirty="0" smtClean="0"/>
              <a:t> task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much</a:t>
            </a:r>
            <a:r>
              <a:rPr lang="it-IT" sz="2800" dirty="0" smtClean="0"/>
              <a:t> more </a:t>
            </a:r>
            <a:r>
              <a:rPr lang="it-IT" sz="2800" dirty="0" err="1" smtClean="0"/>
              <a:t>challenging</a:t>
            </a:r>
            <a:r>
              <a:rPr lang="it-IT" sz="2800" dirty="0" smtClean="0"/>
              <a:t>. </a:t>
            </a:r>
            <a:r>
              <a:rPr lang="it-IT" sz="2800" dirty="0" err="1" smtClean="0"/>
              <a:t>We</a:t>
            </a:r>
            <a:r>
              <a:rPr lang="it-IT" sz="2800" dirty="0" smtClean="0"/>
              <a:t> </a:t>
            </a:r>
            <a:r>
              <a:rPr lang="it-IT" sz="2800" dirty="0" err="1" smtClean="0"/>
              <a:t>have</a:t>
            </a:r>
            <a:r>
              <a:rPr lang="it-IT" sz="2800" dirty="0" smtClean="0"/>
              <a:t> to face </a:t>
            </a:r>
            <a:r>
              <a:rPr lang="it-IT" sz="2800" dirty="0" err="1" smtClean="0"/>
              <a:t>it</a:t>
            </a:r>
            <a:r>
              <a:rPr lang="it-IT" sz="2800" dirty="0" smtClean="0"/>
              <a:t>  with a </a:t>
            </a:r>
            <a:r>
              <a:rPr lang="it-IT" sz="2800" dirty="0" err="1" smtClean="0"/>
              <a:t>view</a:t>
            </a:r>
            <a:r>
              <a:rPr lang="it-IT" sz="2800" dirty="0" smtClean="0"/>
              <a:t> to 21st </a:t>
            </a:r>
            <a:r>
              <a:rPr lang="it-IT" sz="2800" dirty="0" err="1" smtClean="0"/>
              <a:t>century</a:t>
            </a:r>
            <a:r>
              <a:rPr lang="it-IT" sz="2800" dirty="0" smtClean="0"/>
              <a:t> </a:t>
            </a:r>
            <a:r>
              <a:rPr lang="it-IT" sz="2800" dirty="0" err="1" smtClean="0"/>
              <a:t>skills</a:t>
            </a:r>
            <a:r>
              <a:rPr lang="it-IT" sz="2800" dirty="0" smtClean="0"/>
              <a:t> </a:t>
            </a:r>
            <a:r>
              <a:rPr lang="it-IT" sz="2800" dirty="0" err="1" smtClean="0"/>
              <a:t>which</a:t>
            </a:r>
            <a:r>
              <a:rPr lang="it-IT" sz="2800" dirty="0" smtClean="0"/>
              <a:t> involve new </a:t>
            </a:r>
            <a:r>
              <a:rPr lang="it-IT" sz="2800" dirty="0" err="1" smtClean="0"/>
              <a:t>kinds</a:t>
            </a:r>
            <a:r>
              <a:rPr lang="it-IT" sz="2800" dirty="0" smtClean="0"/>
              <a:t> of </a:t>
            </a:r>
            <a:r>
              <a:rPr lang="it-IT" sz="2800" dirty="0" err="1" smtClean="0"/>
              <a:t>Literacy</a:t>
            </a:r>
            <a:r>
              <a:rPr lang="it-IT" sz="2800" dirty="0" smtClean="0"/>
              <a:t> </a:t>
            </a: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well</a:t>
            </a:r>
            <a:r>
              <a:rPr lang="it-IT" sz="2800" dirty="0" smtClean="0"/>
              <a:t> </a:t>
            </a: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wider</a:t>
            </a:r>
            <a:r>
              <a:rPr lang="it-IT" sz="2800" dirty="0" smtClean="0"/>
              <a:t> </a:t>
            </a:r>
            <a:r>
              <a:rPr lang="it-IT" sz="2800" dirty="0" err="1" smtClean="0"/>
              <a:t>competences</a:t>
            </a:r>
            <a:r>
              <a:rPr lang="it-IT" sz="2800" dirty="0" smtClean="0"/>
              <a:t> and </a:t>
            </a:r>
            <a:r>
              <a:rPr lang="it-IT" sz="2800" dirty="0" err="1" smtClean="0"/>
              <a:t>qualities</a:t>
            </a:r>
            <a:r>
              <a:rPr lang="it-IT" sz="2800" dirty="0" smtClean="0"/>
              <a:t>. </a:t>
            </a:r>
            <a:r>
              <a:rPr lang="it-IT" sz="2800" dirty="0" err="1" smtClean="0"/>
              <a:t>These</a:t>
            </a:r>
            <a:r>
              <a:rPr lang="it-IT" sz="2800" dirty="0" smtClean="0"/>
              <a:t> ,</a:t>
            </a:r>
            <a:r>
              <a:rPr lang="it-IT" sz="2800" dirty="0" err="1" smtClean="0"/>
              <a:t>too</a:t>
            </a:r>
            <a:r>
              <a:rPr lang="it-IT" sz="2800" dirty="0" smtClean="0"/>
              <a:t>, </a:t>
            </a:r>
            <a:r>
              <a:rPr lang="it-IT" sz="2800" dirty="0" err="1" smtClean="0"/>
              <a:t>have</a:t>
            </a:r>
            <a:r>
              <a:rPr lang="it-IT" sz="2800" dirty="0" smtClean="0"/>
              <a:t> to be </a:t>
            </a:r>
            <a:r>
              <a:rPr lang="it-IT" sz="2800" dirty="0" err="1" smtClean="0"/>
              <a:t>taken</a:t>
            </a:r>
            <a:r>
              <a:rPr lang="it-IT" sz="2800" dirty="0" smtClean="0"/>
              <a:t> </a:t>
            </a:r>
            <a:r>
              <a:rPr lang="it-IT" sz="2800" dirty="0" err="1" smtClean="0"/>
              <a:t>into</a:t>
            </a:r>
            <a:r>
              <a:rPr lang="it-IT" sz="2800" dirty="0" smtClean="0"/>
              <a:t> account and </a:t>
            </a:r>
            <a:r>
              <a:rPr lang="it-IT" sz="2800" dirty="0" err="1" smtClean="0"/>
              <a:t>developed</a:t>
            </a:r>
            <a:r>
              <a:rPr lang="it-IT" sz="2800" dirty="0" smtClean="0"/>
              <a:t>. </a:t>
            </a:r>
            <a:r>
              <a:rPr lang="it-IT" sz="2800" dirty="0" err="1" smtClean="0"/>
              <a:t>Since</a:t>
            </a:r>
            <a:r>
              <a:rPr lang="it-IT" sz="2800" dirty="0" smtClean="0"/>
              <a:t> </a:t>
            </a:r>
            <a:r>
              <a:rPr lang="it-IT" sz="2800" dirty="0" err="1" smtClean="0"/>
              <a:t>fragmentation</a:t>
            </a:r>
            <a:r>
              <a:rPr lang="it-IT" sz="2800" dirty="0" smtClean="0"/>
              <a:t> of information </a:t>
            </a:r>
            <a:r>
              <a:rPr lang="it-IT" sz="2800" dirty="0" err="1" smtClean="0"/>
              <a:t>is</a:t>
            </a:r>
            <a:r>
              <a:rPr lang="it-IT" sz="2800" dirty="0" smtClean="0"/>
              <a:t> a major </a:t>
            </a:r>
            <a:r>
              <a:rPr lang="it-IT" sz="2800" dirty="0" err="1" smtClean="0"/>
              <a:t>risk</a:t>
            </a:r>
            <a:r>
              <a:rPr lang="it-IT" sz="2800" dirty="0" smtClean="0"/>
              <a:t> on the net, </a:t>
            </a:r>
            <a:r>
              <a:rPr lang="it-IT" sz="2800" dirty="0" err="1" smtClean="0"/>
              <a:t>we</a:t>
            </a:r>
            <a:r>
              <a:rPr lang="it-IT" sz="2800" dirty="0" smtClean="0"/>
              <a:t> </a:t>
            </a:r>
            <a:r>
              <a:rPr lang="it-IT" sz="2800" dirty="0" err="1" smtClean="0"/>
              <a:t>need</a:t>
            </a:r>
            <a:r>
              <a:rPr lang="it-IT" sz="2800" dirty="0" smtClean="0"/>
              <a:t> to </a:t>
            </a:r>
            <a:r>
              <a:rPr lang="it-IT" sz="2800" dirty="0" err="1" smtClean="0"/>
              <a:t>enhance</a:t>
            </a:r>
            <a:r>
              <a:rPr lang="it-IT" sz="2800" dirty="0" smtClean="0"/>
              <a:t> </a:t>
            </a:r>
            <a:r>
              <a:rPr lang="it-IT" sz="2800" dirty="0" err="1" smtClean="0"/>
              <a:t>those</a:t>
            </a:r>
            <a:r>
              <a:rPr lang="it-IT" sz="2800" dirty="0" smtClean="0"/>
              <a:t> </a:t>
            </a:r>
            <a:r>
              <a:rPr lang="it-IT" sz="2800" dirty="0" err="1" smtClean="0"/>
              <a:t>competences</a:t>
            </a:r>
            <a:r>
              <a:rPr lang="it-IT" sz="2800" dirty="0" smtClean="0"/>
              <a:t>  </a:t>
            </a:r>
            <a:r>
              <a:rPr lang="it-IT" sz="2800" dirty="0" err="1" smtClean="0"/>
              <a:t>while</a:t>
            </a:r>
            <a:r>
              <a:rPr lang="it-IT" sz="2800" dirty="0" smtClean="0"/>
              <a:t> </a:t>
            </a:r>
            <a:r>
              <a:rPr lang="it-IT" sz="2800" dirty="0" err="1" smtClean="0"/>
              <a:t>enabling</a:t>
            </a:r>
            <a:r>
              <a:rPr lang="it-IT" sz="2800" dirty="0" smtClean="0"/>
              <a:t> the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 to </a:t>
            </a:r>
            <a:r>
              <a:rPr lang="it-IT" sz="2800" dirty="0" err="1" smtClean="0"/>
              <a:t>cope</a:t>
            </a:r>
            <a:r>
              <a:rPr lang="it-IT" sz="2800" dirty="0" smtClean="0"/>
              <a:t> with </a:t>
            </a:r>
            <a:r>
              <a:rPr lang="it-IT" sz="2800" dirty="0" err="1" smtClean="0"/>
              <a:t>higher</a:t>
            </a:r>
            <a:r>
              <a:rPr lang="it-IT" sz="2800" dirty="0" smtClean="0"/>
              <a:t> </a:t>
            </a:r>
            <a:r>
              <a:rPr lang="it-IT" sz="2800" dirty="0" err="1" smtClean="0"/>
              <a:t>level</a:t>
            </a:r>
            <a:r>
              <a:rPr lang="it-IT" sz="2800" dirty="0" smtClean="0"/>
              <a:t> </a:t>
            </a:r>
            <a:r>
              <a:rPr lang="it-IT" sz="2800" dirty="0" err="1" smtClean="0"/>
              <a:t>contents</a:t>
            </a:r>
            <a:r>
              <a:rPr lang="it-IT" sz="2800" dirty="0" smtClean="0"/>
              <a:t>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04690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360040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476672"/>
            <a:ext cx="8208912" cy="6120680"/>
          </a:xfrm>
        </p:spPr>
        <p:txBody>
          <a:bodyPr>
            <a:noAutofit/>
          </a:bodyPr>
          <a:lstStyle/>
          <a:p>
            <a:pPr marL="0" lvl="0" indent="0" algn="just">
              <a:buNone/>
            </a:pPr>
            <a:endParaRPr lang="it-IT" sz="2400" dirty="0" smtClean="0">
              <a:solidFill>
                <a:prstClr val="black"/>
              </a:solidFill>
            </a:endParaRPr>
          </a:p>
          <a:p>
            <a:pPr marL="0" lvl="0" indent="0" algn="just">
              <a:buNone/>
            </a:pPr>
            <a:r>
              <a:rPr lang="it-IT" sz="2800" dirty="0" err="1" smtClean="0">
                <a:solidFill>
                  <a:prstClr val="black"/>
                </a:solidFill>
              </a:rPr>
              <a:t>Needless</a:t>
            </a:r>
            <a:r>
              <a:rPr lang="it-IT" sz="2800" dirty="0" smtClean="0">
                <a:solidFill>
                  <a:prstClr val="black"/>
                </a:solidFill>
              </a:rPr>
              <a:t> to </a:t>
            </a:r>
            <a:r>
              <a:rPr lang="it-IT" sz="2800" dirty="0" err="1" smtClean="0">
                <a:solidFill>
                  <a:prstClr val="black"/>
                </a:solidFill>
              </a:rPr>
              <a:t>say</a:t>
            </a:r>
            <a:r>
              <a:rPr lang="it-IT" sz="2800" dirty="0" smtClean="0">
                <a:solidFill>
                  <a:prstClr val="black"/>
                </a:solidFill>
              </a:rPr>
              <a:t>, </a:t>
            </a:r>
            <a:r>
              <a:rPr lang="it-IT" sz="2800" dirty="0" err="1" smtClean="0">
                <a:solidFill>
                  <a:prstClr val="black"/>
                </a:solidFill>
              </a:rPr>
              <a:t>we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have</a:t>
            </a:r>
            <a:r>
              <a:rPr lang="it-IT" sz="2800" dirty="0" smtClean="0">
                <a:solidFill>
                  <a:prstClr val="black"/>
                </a:solidFill>
              </a:rPr>
              <a:t> to work </a:t>
            </a:r>
            <a:r>
              <a:rPr lang="it-IT" sz="2800" dirty="0" err="1" smtClean="0">
                <a:solidFill>
                  <a:prstClr val="black"/>
                </a:solidFill>
              </a:rPr>
              <a:t>both</a:t>
            </a:r>
            <a:r>
              <a:rPr lang="it-IT" sz="2800" dirty="0" smtClean="0">
                <a:solidFill>
                  <a:prstClr val="black"/>
                </a:solidFill>
              </a:rPr>
              <a:t> on information </a:t>
            </a:r>
            <a:r>
              <a:rPr lang="it-IT" sz="2800" dirty="0" err="1" smtClean="0">
                <a:solidFill>
                  <a:prstClr val="black"/>
                </a:solidFill>
              </a:rPr>
              <a:t>literacy</a:t>
            </a:r>
            <a:r>
              <a:rPr lang="it-IT" sz="2800" dirty="0" smtClean="0">
                <a:solidFill>
                  <a:prstClr val="black"/>
                </a:solidFill>
              </a:rPr>
              <a:t> and </a:t>
            </a:r>
            <a:r>
              <a:rPr lang="it-IT" sz="2800" dirty="0" err="1" smtClean="0">
                <a:solidFill>
                  <a:prstClr val="black"/>
                </a:solidFill>
              </a:rPr>
              <a:t>digital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literacy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which</a:t>
            </a:r>
            <a:r>
              <a:rPr lang="it-IT" sz="2800" dirty="0" smtClean="0">
                <a:solidFill>
                  <a:prstClr val="black"/>
                </a:solidFill>
              </a:rPr>
              <a:t> are </a:t>
            </a:r>
            <a:r>
              <a:rPr lang="it-IT" sz="2800" dirty="0" err="1" smtClean="0">
                <a:solidFill>
                  <a:prstClr val="black"/>
                </a:solidFill>
              </a:rPr>
              <a:t>essential</a:t>
            </a:r>
            <a:r>
              <a:rPr lang="it-IT" sz="2800" dirty="0" smtClean="0">
                <a:solidFill>
                  <a:prstClr val="black"/>
                </a:solidFill>
              </a:rPr>
              <a:t> in a </a:t>
            </a:r>
            <a:r>
              <a:rPr lang="it-IT" sz="2800" dirty="0" err="1" smtClean="0">
                <a:solidFill>
                  <a:prstClr val="black"/>
                </a:solidFill>
              </a:rPr>
              <a:t>interconnected</a:t>
            </a:r>
            <a:r>
              <a:rPr lang="it-IT" sz="2800" dirty="0" smtClean="0">
                <a:solidFill>
                  <a:prstClr val="black"/>
                </a:solidFill>
              </a:rPr>
              <a:t> society </a:t>
            </a:r>
            <a:r>
              <a:rPr lang="it-IT" sz="2800" dirty="0" err="1" smtClean="0">
                <a:solidFill>
                  <a:prstClr val="black"/>
                </a:solidFill>
              </a:rPr>
              <a:t>based</a:t>
            </a:r>
            <a:r>
              <a:rPr lang="it-IT" sz="2800" dirty="0" smtClean="0">
                <a:solidFill>
                  <a:prstClr val="black"/>
                </a:solidFill>
              </a:rPr>
              <a:t> on </a:t>
            </a:r>
            <a:r>
              <a:rPr lang="it-IT" sz="2800" dirty="0" err="1" smtClean="0">
                <a:solidFill>
                  <a:prstClr val="black"/>
                </a:solidFill>
              </a:rPr>
              <a:t>knowledge</a:t>
            </a:r>
            <a:r>
              <a:rPr lang="it-IT" sz="2800" dirty="0" smtClean="0">
                <a:solidFill>
                  <a:prstClr val="black"/>
                </a:solidFill>
              </a:rPr>
              <a:t> and computer science. </a:t>
            </a:r>
            <a:r>
              <a:rPr lang="it-IT" sz="2800" dirty="0" err="1" smtClean="0">
                <a:solidFill>
                  <a:prstClr val="black"/>
                </a:solidFill>
              </a:rPr>
              <a:t>Logical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thinking</a:t>
            </a:r>
            <a:r>
              <a:rPr lang="it-IT" sz="2800" dirty="0" smtClean="0">
                <a:solidFill>
                  <a:prstClr val="black"/>
                </a:solidFill>
              </a:rPr>
              <a:t> and </a:t>
            </a:r>
            <a:r>
              <a:rPr lang="it-IT" sz="2800" dirty="0" err="1" smtClean="0">
                <a:solidFill>
                  <a:prstClr val="black"/>
                </a:solidFill>
              </a:rPr>
              <a:t>coding</a:t>
            </a:r>
            <a:r>
              <a:rPr lang="it-IT" sz="2800" dirty="0" smtClean="0">
                <a:solidFill>
                  <a:prstClr val="black"/>
                </a:solidFill>
              </a:rPr>
              <a:t> take on a </a:t>
            </a:r>
            <a:r>
              <a:rPr lang="it-IT" sz="2800" dirty="0" err="1" smtClean="0">
                <a:solidFill>
                  <a:prstClr val="black"/>
                </a:solidFill>
              </a:rPr>
              <a:t>key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role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together</a:t>
            </a:r>
            <a:r>
              <a:rPr lang="it-IT" sz="2800" dirty="0" smtClean="0">
                <a:solidFill>
                  <a:prstClr val="black"/>
                </a:solidFill>
              </a:rPr>
              <a:t> with ICT.</a:t>
            </a:r>
            <a:r>
              <a:rPr lang="it-IT" sz="2800" dirty="0"/>
              <a:t> </a:t>
            </a:r>
            <a:endParaRPr lang="it-IT" sz="2800" dirty="0" smtClean="0"/>
          </a:p>
          <a:p>
            <a:pPr marL="0" lvl="0" indent="0" algn="just">
              <a:buNone/>
            </a:pPr>
            <a:r>
              <a:rPr lang="it-IT" sz="2800" dirty="0" err="1" smtClean="0"/>
              <a:t>According</a:t>
            </a:r>
            <a:r>
              <a:rPr lang="it-IT" sz="2800" dirty="0" smtClean="0"/>
              <a:t> to </a:t>
            </a:r>
            <a:r>
              <a:rPr lang="it-IT" sz="2800" dirty="0" err="1" smtClean="0"/>
              <a:t>this</a:t>
            </a:r>
            <a:r>
              <a:rPr lang="it-IT" sz="2800" dirty="0" smtClean="0"/>
              <a:t> </a:t>
            </a:r>
            <a:r>
              <a:rPr lang="it-IT" sz="2800" dirty="0" err="1" smtClean="0"/>
              <a:t>framework</a:t>
            </a:r>
            <a:r>
              <a:rPr lang="it-IT" sz="2800" dirty="0" smtClean="0"/>
              <a:t>,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 </a:t>
            </a:r>
            <a:r>
              <a:rPr lang="it-IT" sz="2800" dirty="0" err="1" smtClean="0"/>
              <a:t>should</a:t>
            </a:r>
            <a:r>
              <a:rPr lang="it-IT" sz="2800" dirty="0" smtClean="0"/>
              <a:t> use </a:t>
            </a:r>
            <a:r>
              <a:rPr lang="it-IT" sz="2800" dirty="0" err="1" smtClean="0"/>
              <a:t>digital</a:t>
            </a:r>
            <a:r>
              <a:rPr lang="it-IT" sz="2800" dirty="0" smtClean="0"/>
              <a:t> </a:t>
            </a:r>
            <a:r>
              <a:rPr lang="it-IT" sz="2800" dirty="0" err="1" smtClean="0"/>
              <a:t>tools</a:t>
            </a:r>
            <a:r>
              <a:rPr lang="it-IT" sz="2800" dirty="0" smtClean="0"/>
              <a:t> in a </a:t>
            </a:r>
            <a:r>
              <a:rPr lang="it-IT" sz="2800" dirty="0" err="1" smtClean="0"/>
              <a:t>conscious</a:t>
            </a:r>
            <a:r>
              <a:rPr lang="it-IT" sz="2800" dirty="0" smtClean="0"/>
              <a:t> way and </a:t>
            </a:r>
            <a:r>
              <a:rPr lang="it-IT" sz="2800" dirty="0" err="1" smtClean="0"/>
              <a:t>should</a:t>
            </a:r>
            <a:r>
              <a:rPr lang="it-IT" sz="2800" dirty="0" smtClean="0"/>
              <a:t> be </a:t>
            </a:r>
            <a:r>
              <a:rPr lang="it-IT" sz="2800" dirty="0" err="1" smtClean="0"/>
              <a:t>able</a:t>
            </a:r>
            <a:r>
              <a:rPr lang="it-IT" sz="2800" dirty="0" smtClean="0"/>
              <a:t> to </a:t>
            </a:r>
            <a:r>
              <a:rPr lang="it-IT" sz="2800" dirty="0" err="1" smtClean="0"/>
              <a:t>plan</a:t>
            </a:r>
            <a:r>
              <a:rPr lang="it-IT" sz="2800" dirty="0" smtClean="0"/>
              <a:t>, create and produce.</a:t>
            </a:r>
          </a:p>
          <a:p>
            <a:pPr marL="0" lvl="0" indent="0" algn="just">
              <a:buNone/>
            </a:pPr>
            <a:r>
              <a:rPr lang="it-IT" sz="2800" dirty="0" smtClean="0">
                <a:solidFill>
                  <a:prstClr val="black"/>
                </a:solidFill>
              </a:rPr>
              <a:t>The </a:t>
            </a:r>
            <a:r>
              <a:rPr lang="it-IT" sz="2800" dirty="0" err="1" smtClean="0">
                <a:solidFill>
                  <a:prstClr val="black"/>
                </a:solidFill>
              </a:rPr>
              <a:t>role</a:t>
            </a:r>
            <a:r>
              <a:rPr lang="it-IT" sz="2800" dirty="0" smtClean="0">
                <a:solidFill>
                  <a:prstClr val="black"/>
                </a:solidFill>
              </a:rPr>
              <a:t> of </a:t>
            </a:r>
            <a:r>
              <a:rPr lang="it-IT" sz="2800" dirty="0" err="1" smtClean="0">
                <a:solidFill>
                  <a:prstClr val="black"/>
                </a:solidFill>
              </a:rPr>
              <a:t>teachers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has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changed</a:t>
            </a:r>
            <a:r>
              <a:rPr lang="it-IT" sz="2800" dirty="0" smtClean="0">
                <a:solidFill>
                  <a:prstClr val="black"/>
                </a:solidFill>
              </a:rPr>
              <a:t>: </a:t>
            </a:r>
            <a:r>
              <a:rPr lang="it-IT" sz="2800" dirty="0" err="1" smtClean="0">
                <a:solidFill>
                  <a:prstClr val="black"/>
                </a:solidFill>
              </a:rPr>
              <a:t>we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should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become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facilitators</a:t>
            </a:r>
            <a:r>
              <a:rPr lang="it-IT" sz="2800" dirty="0" smtClean="0">
                <a:solidFill>
                  <a:prstClr val="black"/>
                </a:solidFill>
              </a:rPr>
              <a:t> in the </a:t>
            </a:r>
            <a:r>
              <a:rPr lang="it-IT" sz="2800" dirty="0" err="1" smtClean="0">
                <a:solidFill>
                  <a:prstClr val="black"/>
                </a:solidFill>
              </a:rPr>
              <a:t>process</a:t>
            </a:r>
            <a:r>
              <a:rPr lang="it-IT" sz="2800" dirty="0" smtClean="0">
                <a:solidFill>
                  <a:prstClr val="black"/>
                </a:solidFill>
              </a:rPr>
              <a:t> of </a:t>
            </a:r>
            <a:r>
              <a:rPr lang="it-IT" sz="2800" dirty="0" err="1" smtClean="0">
                <a:solidFill>
                  <a:prstClr val="black"/>
                </a:solidFill>
              </a:rPr>
              <a:t>devising</a:t>
            </a:r>
            <a:r>
              <a:rPr lang="it-IT" sz="2800" dirty="0" smtClean="0">
                <a:solidFill>
                  <a:prstClr val="black"/>
                </a:solidFill>
              </a:rPr>
              <a:t> innovative </a:t>
            </a:r>
            <a:r>
              <a:rPr lang="it-IT" sz="2800" dirty="0" err="1" smtClean="0">
                <a:solidFill>
                  <a:prstClr val="black"/>
                </a:solidFill>
              </a:rPr>
              <a:t>learning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paths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based</a:t>
            </a:r>
            <a:r>
              <a:rPr lang="it-IT" sz="2800" dirty="0" smtClean="0">
                <a:solidFill>
                  <a:prstClr val="black"/>
                </a:solidFill>
              </a:rPr>
              <a:t> on </a:t>
            </a:r>
            <a:r>
              <a:rPr lang="it-IT" sz="2800" dirty="0" err="1" smtClean="0">
                <a:solidFill>
                  <a:prstClr val="black"/>
                </a:solidFill>
              </a:rPr>
              <a:t>contents</a:t>
            </a:r>
            <a:r>
              <a:rPr lang="it-IT" sz="2800" dirty="0" smtClean="0">
                <a:solidFill>
                  <a:prstClr val="black"/>
                </a:solidFill>
              </a:rPr>
              <a:t> </a:t>
            </a:r>
            <a:r>
              <a:rPr lang="it-IT" sz="2800" dirty="0" err="1" smtClean="0">
                <a:solidFill>
                  <a:prstClr val="black"/>
                </a:solidFill>
              </a:rPr>
              <a:t>students</a:t>
            </a:r>
            <a:r>
              <a:rPr lang="it-IT" sz="2800" dirty="0" smtClean="0">
                <a:solidFill>
                  <a:prstClr val="black"/>
                </a:solidFill>
              </a:rPr>
              <a:t> are more </a:t>
            </a:r>
            <a:r>
              <a:rPr lang="it-IT" sz="2800" dirty="0" err="1" smtClean="0">
                <a:solidFill>
                  <a:prstClr val="black"/>
                </a:solidFill>
              </a:rPr>
              <a:t>familiar</a:t>
            </a:r>
            <a:r>
              <a:rPr lang="it-IT" sz="2800" dirty="0" smtClean="0">
                <a:solidFill>
                  <a:prstClr val="black"/>
                </a:solidFill>
              </a:rPr>
              <a:t> with.</a:t>
            </a:r>
          </a:p>
        </p:txBody>
      </p:sp>
    </p:spTree>
    <p:extLst>
      <p:ext uri="{BB962C8B-B14F-4D97-AF65-F5344CB8AC3E}">
        <p14:creationId xmlns:p14="http://schemas.microsoft.com/office/powerpoint/2010/main" val="12830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274042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764704"/>
            <a:ext cx="8219256" cy="53614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err="1" smtClean="0"/>
              <a:t>Institutions</a:t>
            </a:r>
            <a:r>
              <a:rPr lang="it-IT" dirty="0" smtClean="0"/>
              <a:t> and International </a:t>
            </a:r>
            <a:r>
              <a:rPr lang="it-IT" dirty="0" err="1" smtClean="0"/>
              <a:t>Agencies</a:t>
            </a:r>
            <a:r>
              <a:rPr lang="it-IT" dirty="0" smtClean="0"/>
              <a:t> </a:t>
            </a:r>
            <a:r>
              <a:rPr lang="it-IT" dirty="0" err="1" smtClean="0"/>
              <a:t>dealing</a:t>
            </a:r>
            <a:r>
              <a:rPr lang="it-IT" dirty="0" smtClean="0"/>
              <a:t> with </a:t>
            </a:r>
            <a:r>
              <a:rPr lang="it-IT" dirty="0" err="1" smtClean="0"/>
              <a:t>research</a:t>
            </a:r>
            <a:r>
              <a:rPr lang="it-IT" dirty="0" smtClean="0"/>
              <a:t> and </a:t>
            </a:r>
            <a:r>
              <a:rPr lang="it-IT" dirty="0" err="1" smtClean="0"/>
              <a:t>innovation</a:t>
            </a:r>
            <a:r>
              <a:rPr lang="it-IT" dirty="0" smtClean="0"/>
              <a:t> in the </a:t>
            </a:r>
            <a:r>
              <a:rPr lang="it-IT" dirty="0" err="1" smtClean="0"/>
              <a:t>field</a:t>
            </a:r>
            <a:r>
              <a:rPr lang="it-IT" dirty="0" smtClean="0"/>
              <a:t> of </a:t>
            </a:r>
            <a:r>
              <a:rPr lang="it-IT" dirty="0" err="1" smtClean="0"/>
              <a:t>Education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agreed</a:t>
            </a:r>
            <a:r>
              <a:rPr lang="it-IT" dirty="0" smtClean="0"/>
              <a:t> on 16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competences</a:t>
            </a:r>
            <a:r>
              <a:rPr lang="it-IT" dirty="0" smtClean="0"/>
              <a:t>.</a:t>
            </a:r>
          </a:p>
          <a:p>
            <a:pPr marL="0" indent="0" algn="just">
              <a:buNone/>
            </a:pPr>
            <a:r>
              <a:rPr lang="it-IT" dirty="0" err="1" smtClean="0"/>
              <a:t>They</a:t>
            </a:r>
            <a:r>
              <a:rPr lang="it-IT" dirty="0" smtClean="0"/>
              <a:t> </a:t>
            </a:r>
            <a:r>
              <a:rPr lang="it-IT" dirty="0" err="1" smtClean="0"/>
              <a:t>could</a:t>
            </a:r>
            <a:r>
              <a:rPr lang="it-IT" dirty="0" smtClean="0"/>
              <a:t> be </a:t>
            </a:r>
            <a:r>
              <a:rPr lang="it-IT" dirty="0" err="1" smtClean="0"/>
              <a:t>grouped</a:t>
            </a:r>
            <a:r>
              <a:rPr lang="it-IT" dirty="0" smtClean="0"/>
              <a:t> in 3 </a:t>
            </a:r>
            <a:r>
              <a:rPr lang="it-IT" dirty="0" err="1" smtClean="0"/>
              <a:t>categories</a:t>
            </a:r>
            <a:r>
              <a:rPr lang="it-IT" dirty="0" smtClean="0"/>
              <a:t>:</a:t>
            </a:r>
          </a:p>
          <a:p>
            <a:pPr algn="just"/>
            <a:r>
              <a:rPr lang="it-IT" dirty="0" smtClean="0"/>
              <a:t> </a:t>
            </a:r>
            <a:r>
              <a:rPr lang="it-IT" dirty="0" err="1" smtClean="0"/>
              <a:t>Literacies</a:t>
            </a:r>
            <a:endParaRPr lang="it-IT" dirty="0" smtClean="0"/>
          </a:p>
          <a:p>
            <a:r>
              <a:rPr lang="it-IT" dirty="0" err="1" smtClean="0"/>
              <a:t>Competences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Character</a:t>
            </a:r>
            <a:r>
              <a:rPr lang="it-IT" dirty="0" smtClean="0"/>
              <a:t> </a:t>
            </a:r>
            <a:r>
              <a:rPr lang="it-IT" dirty="0" err="1" smtClean="0"/>
              <a:t>Qualities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3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075240" cy="648072"/>
          </a:xfrm>
        </p:spPr>
        <p:txBody>
          <a:bodyPr>
            <a:normAutofit fontScale="90000"/>
          </a:bodyPr>
          <a:lstStyle/>
          <a:p>
            <a:r>
              <a:rPr lang="it-IT" sz="4000" dirty="0" err="1" smtClean="0"/>
              <a:t>Foundational</a:t>
            </a:r>
            <a:r>
              <a:rPr lang="it-IT" sz="4000" dirty="0" smtClean="0"/>
              <a:t> </a:t>
            </a:r>
            <a:r>
              <a:rPr lang="it-IT" sz="4000" dirty="0" err="1" smtClean="0"/>
              <a:t>Literacies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556792"/>
            <a:ext cx="8136904" cy="4968552"/>
          </a:xfrm>
        </p:spPr>
        <p:txBody>
          <a:bodyPr>
            <a:noAutofit/>
          </a:bodyPr>
          <a:lstStyle/>
          <a:p>
            <a:pPr algn="just">
              <a:buFont typeface="+mj-lt"/>
              <a:buAutoNum type="arabicPeriod"/>
            </a:pPr>
            <a:r>
              <a:rPr lang="it-IT" sz="1800" b="1" dirty="0" smtClean="0"/>
              <a:t> </a:t>
            </a:r>
            <a:r>
              <a:rPr lang="it-IT" sz="2000" b="1" dirty="0" err="1" smtClean="0"/>
              <a:t>Literacy</a:t>
            </a:r>
            <a:r>
              <a:rPr lang="it-IT" sz="2000" dirty="0" smtClean="0"/>
              <a:t>  (</a:t>
            </a:r>
            <a:r>
              <a:rPr lang="it-IT" sz="2000" dirty="0" err="1" smtClean="0"/>
              <a:t>reading</a:t>
            </a:r>
            <a:r>
              <a:rPr lang="it-IT" sz="2000" dirty="0" smtClean="0"/>
              <a:t>, </a:t>
            </a:r>
            <a:r>
              <a:rPr lang="it-IT" sz="2000" dirty="0" err="1" smtClean="0"/>
              <a:t>understanding</a:t>
            </a:r>
            <a:r>
              <a:rPr lang="it-IT" sz="2000" dirty="0" smtClean="0"/>
              <a:t> and </a:t>
            </a:r>
            <a:r>
              <a:rPr lang="it-IT" sz="2000" dirty="0" err="1" smtClean="0"/>
              <a:t>using</a:t>
            </a:r>
            <a:r>
              <a:rPr lang="it-IT" sz="2000" dirty="0" smtClean="0"/>
              <a:t> </a:t>
            </a:r>
            <a:r>
              <a:rPr lang="it-IT" sz="2000" dirty="0" err="1" smtClean="0"/>
              <a:t>written</a:t>
            </a:r>
            <a:r>
              <a:rPr lang="it-IT" sz="2000" dirty="0" smtClean="0"/>
              <a:t> </a:t>
            </a:r>
            <a:r>
              <a:rPr lang="it-IT" sz="2000" dirty="0" err="1" smtClean="0"/>
              <a:t>languages</a:t>
            </a:r>
            <a:r>
              <a:rPr lang="it-IT" sz="2000" dirty="0" smtClean="0"/>
              <a:t>).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b="1" dirty="0" smtClean="0"/>
              <a:t>2. </a:t>
            </a:r>
            <a:r>
              <a:rPr lang="it-IT" sz="2000" b="1" dirty="0" err="1" smtClean="0"/>
              <a:t>Numeracy</a:t>
            </a:r>
            <a:r>
              <a:rPr lang="it-IT" sz="2000" b="1" dirty="0" smtClean="0"/>
              <a:t> </a:t>
            </a:r>
            <a:r>
              <a:rPr lang="it-IT" sz="2000" dirty="0" smtClean="0"/>
              <a:t>(</a:t>
            </a:r>
            <a:r>
              <a:rPr lang="it-IT" sz="2000" dirty="0" err="1" smtClean="0"/>
              <a:t>counting</a:t>
            </a:r>
            <a:r>
              <a:rPr lang="it-IT" sz="2000" dirty="0" smtClean="0"/>
              <a:t>, </a:t>
            </a:r>
            <a:r>
              <a:rPr lang="it-IT" sz="2000" dirty="0" err="1" smtClean="0"/>
              <a:t>using</a:t>
            </a:r>
            <a:r>
              <a:rPr lang="it-IT" sz="2000" dirty="0" smtClean="0"/>
              <a:t> </a:t>
            </a:r>
            <a:r>
              <a:rPr lang="it-IT" sz="2000" dirty="0" err="1" smtClean="0"/>
              <a:t>numbers</a:t>
            </a:r>
            <a:r>
              <a:rPr lang="it-IT" sz="2000" dirty="0" smtClean="0"/>
              <a:t> and </a:t>
            </a:r>
            <a:r>
              <a:rPr lang="it-IT" sz="2000" dirty="0" err="1" smtClean="0"/>
              <a:t>other</a:t>
            </a:r>
            <a:r>
              <a:rPr lang="it-IT" sz="2000" dirty="0" smtClean="0"/>
              <a:t> </a:t>
            </a:r>
            <a:r>
              <a:rPr lang="it-IT" sz="2000" dirty="0" err="1" smtClean="0"/>
              <a:t>symbols</a:t>
            </a:r>
            <a:r>
              <a:rPr lang="it-IT" sz="2000" dirty="0" smtClean="0"/>
              <a:t> to express quantitative </a:t>
            </a:r>
            <a:r>
              <a:rPr lang="it-IT" sz="2000" dirty="0" err="1" smtClean="0"/>
              <a:t>relationships</a:t>
            </a:r>
            <a:r>
              <a:rPr lang="it-IT" sz="2000" dirty="0" smtClean="0"/>
              <a:t>).</a:t>
            </a:r>
            <a:endParaRPr lang="it-IT" sz="2000" dirty="0"/>
          </a:p>
          <a:p>
            <a:pPr marL="0" indent="0" algn="just">
              <a:buNone/>
            </a:pPr>
            <a:endParaRPr lang="it-IT" sz="2000" dirty="0"/>
          </a:p>
          <a:p>
            <a:pPr algn="just">
              <a:buAutoNum type="arabicPeriod" startAt="3"/>
            </a:pPr>
            <a:r>
              <a:rPr lang="it-IT" sz="2000" b="1" dirty="0" err="1" smtClean="0"/>
              <a:t>Scientific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literacy</a:t>
            </a:r>
            <a:r>
              <a:rPr lang="it-IT" sz="2000" b="1" dirty="0" smtClean="0"/>
              <a:t> </a:t>
            </a:r>
            <a:r>
              <a:rPr lang="it-IT" sz="2000" dirty="0" smtClean="0"/>
              <a:t>(</a:t>
            </a:r>
            <a:r>
              <a:rPr lang="it-IT" sz="2000" dirty="0" err="1" smtClean="0"/>
              <a:t>applying</a:t>
            </a:r>
            <a:r>
              <a:rPr lang="it-IT" sz="2000" dirty="0" smtClean="0"/>
              <a:t> </a:t>
            </a:r>
            <a:r>
              <a:rPr lang="it-IT" sz="2000" dirty="0" err="1" smtClean="0"/>
              <a:t>knowledge</a:t>
            </a:r>
            <a:r>
              <a:rPr lang="it-IT" sz="2000" dirty="0" smtClean="0"/>
              <a:t> and </a:t>
            </a:r>
            <a:r>
              <a:rPr lang="it-IT" sz="2000" dirty="0" err="1" smtClean="0"/>
              <a:t>scientific</a:t>
            </a:r>
            <a:r>
              <a:rPr lang="it-IT" sz="2000" dirty="0" smtClean="0"/>
              <a:t> </a:t>
            </a:r>
            <a:r>
              <a:rPr lang="it-IT" sz="2000" dirty="0" err="1" smtClean="0"/>
              <a:t>principles</a:t>
            </a:r>
            <a:r>
              <a:rPr lang="it-IT" sz="2000" dirty="0" smtClean="0"/>
              <a:t> in </a:t>
            </a:r>
            <a:r>
              <a:rPr lang="it-IT" sz="2000" dirty="0" err="1" smtClean="0"/>
              <a:t>order</a:t>
            </a:r>
            <a:r>
              <a:rPr lang="it-IT" sz="2000" dirty="0" smtClean="0"/>
              <a:t> to </a:t>
            </a:r>
            <a:r>
              <a:rPr lang="it-IT" sz="2000" dirty="0" err="1" smtClean="0"/>
              <a:t>understand</a:t>
            </a:r>
            <a:r>
              <a:rPr lang="it-IT" sz="2000" dirty="0" smtClean="0"/>
              <a:t> the </a:t>
            </a:r>
            <a:r>
              <a:rPr lang="it-IT" sz="2000" dirty="0" err="1" smtClean="0"/>
              <a:t>environment</a:t>
            </a:r>
            <a:r>
              <a:rPr lang="it-IT" sz="2000" dirty="0" smtClean="0"/>
              <a:t> and </a:t>
            </a:r>
            <a:r>
              <a:rPr lang="it-IT" sz="2000" dirty="0" err="1" smtClean="0"/>
              <a:t>make</a:t>
            </a:r>
            <a:r>
              <a:rPr lang="it-IT" sz="2000" dirty="0" smtClean="0"/>
              <a:t> </a:t>
            </a:r>
            <a:r>
              <a:rPr lang="it-IT" sz="2000" dirty="0" err="1" smtClean="0"/>
              <a:t>hypotheses</a:t>
            </a:r>
            <a:r>
              <a:rPr lang="it-IT" sz="2000" dirty="0" smtClean="0"/>
              <a:t>).</a:t>
            </a:r>
          </a:p>
          <a:p>
            <a:pPr algn="just">
              <a:buAutoNum type="arabicPeriod" startAt="3"/>
            </a:pPr>
            <a:endParaRPr lang="it-IT" sz="2000" b="1" dirty="0"/>
          </a:p>
          <a:p>
            <a:pPr marL="0" indent="0" algn="just">
              <a:buNone/>
            </a:pPr>
            <a:r>
              <a:rPr lang="it-IT" sz="2000" b="1" dirty="0" smtClean="0"/>
              <a:t>4. ICT </a:t>
            </a:r>
            <a:r>
              <a:rPr lang="it-IT" sz="2000" b="1" dirty="0" err="1" smtClean="0"/>
              <a:t>literacy</a:t>
            </a:r>
            <a:r>
              <a:rPr lang="it-IT" sz="2000" b="1" dirty="0" smtClean="0"/>
              <a:t>  </a:t>
            </a:r>
            <a:r>
              <a:rPr lang="it-IT" sz="2000" dirty="0" smtClean="0"/>
              <a:t>(</a:t>
            </a:r>
            <a:r>
              <a:rPr lang="it-IT" sz="2000" dirty="0" err="1" smtClean="0"/>
              <a:t>using</a:t>
            </a:r>
            <a:r>
              <a:rPr lang="it-IT" sz="2000" dirty="0" smtClean="0"/>
              <a:t> </a:t>
            </a:r>
            <a:r>
              <a:rPr lang="it-IT" sz="2000" dirty="0" err="1" smtClean="0"/>
              <a:t>technology</a:t>
            </a:r>
            <a:r>
              <a:rPr lang="it-IT" sz="2000" dirty="0" smtClean="0"/>
              <a:t>, </a:t>
            </a:r>
            <a:r>
              <a:rPr lang="it-IT" sz="2000" dirty="0" err="1" smtClean="0"/>
              <a:t>finding</a:t>
            </a:r>
            <a:r>
              <a:rPr lang="it-IT" sz="2000" dirty="0" smtClean="0"/>
              <a:t> and </a:t>
            </a:r>
            <a:r>
              <a:rPr lang="it-IT" sz="2000" dirty="0" err="1" smtClean="0"/>
              <a:t>sharing</a:t>
            </a:r>
            <a:r>
              <a:rPr lang="it-IT" sz="2000" dirty="0" smtClean="0"/>
              <a:t> information).</a:t>
            </a:r>
          </a:p>
          <a:p>
            <a:pPr marL="0" indent="0" algn="just">
              <a:buNone/>
            </a:pPr>
            <a:endParaRPr lang="it-IT" sz="2000" dirty="0" smtClean="0"/>
          </a:p>
          <a:p>
            <a:pPr algn="just">
              <a:buAutoNum type="arabicPeriod" startAt="5"/>
            </a:pPr>
            <a:r>
              <a:rPr lang="it-IT" sz="2000" b="1" dirty="0" smtClean="0"/>
              <a:t>Financial </a:t>
            </a:r>
            <a:r>
              <a:rPr lang="it-IT" sz="2000" b="1" dirty="0" err="1" smtClean="0"/>
              <a:t>literacy</a:t>
            </a:r>
            <a:r>
              <a:rPr lang="it-IT" sz="2000" dirty="0" smtClean="0"/>
              <a:t> (</a:t>
            </a:r>
            <a:r>
              <a:rPr lang="it-IT" sz="2000" dirty="0" err="1" smtClean="0"/>
              <a:t>understanding</a:t>
            </a:r>
            <a:r>
              <a:rPr lang="it-IT" sz="2000" dirty="0" smtClean="0"/>
              <a:t> </a:t>
            </a:r>
            <a:r>
              <a:rPr lang="it-IT" sz="2000" dirty="0" err="1" smtClean="0"/>
              <a:t>financial</a:t>
            </a:r>
            <a:r>
              <a:rPr lang="it-IT" sz="2000" dirty="0" smtClean="0"/>
              <a:t> </a:t>
            </a:r>
            <a:r>
              <a:rPr lang="it-IT" sz="2000" dirty="0" err="1" smtClean="0"/>
              <a:t>concepts</a:t>
            </a:r>
            <a:r>
              <a:rPr lang="it-IT" sz="2000" dirty="0" smtClean="0"/>
              <a:t> and </a:t>
            </a:r>
            <a:r>
              <a:rPr lang="it-IT" sz="2000" dirty="0" err="1" smtClean="0"/>
              <a:t>notions</a:t>
            </a:r>
            <a:r>
              <a:rPr lang="it-IT" sz="2000" dirty="0" smtClean="0"/>
              <a:t>).</a:t>
            </a:r>
          </a:p>
          <a:p>
            <a:pPr algn="just">
              <a:buAutoNum type="arabicPeriod" startAt="5"/>
            </a:pPr>
            <a:endParaRPr lang="it-IT" sz="2000" dirty="0"/>
          </a:p>
          <a:p>
            <a:pPr marL="0" indent="0" algn="just">
              <a:buNone/>
            </a:pPr>
            <a:r>
              <a:rPr lang="it-IT" sz="2000" b="1" dirty="0" smtClean="0"/>
              <a:t>6.  Cultural and </a:t>
            </a:r>
            <a:r>
              <a:rPr lang="it-IT" sz="2000" b="1" dirty="0" err="1" smtClean="0"/>
              <a:t>civic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literacy</a:t>
            </a:r>
            <a:r>
              <a:rPr lang="it-IT" sz="2000" b="1" dirty="0" smtClean="0"/>
              <a:t> </a:t>
            </a:r>
            <a:r>
              <a:rPr lang="it-IT" sz="2000" dirty="0" smtClean="0"/>
              <a:t>(</a:t>
            </a:r>
            <a:r>
              <a:rPr lang="it-IT" sz="2000" dirty="0" err="1" smtClean="0"/>
              <a:t>mastering</a:t>
            </a:r>
            <a:r>
              <a:rPr lang="it-IT" sz="2000" dirty="0" smtClean="0"/>
              <a:t> </a:t>
            </a:r>
            <a:r>
              <a:rPr lang="it-IT" sz="2000" dirty="0" err="1" smtClean="0"/>
              <a:t>humanities</a:t>
            </a:r>
            <a:r>
              <a:rPr lang="it-IT" sz="2000" dirty="0" smtClean="0"/>
              <a:t>).</a:t>
            </a:r>
            <a:endParaRPr lang="it-IT" sz="2000" dirty="0"/>
          </a:p>
          <a:p>
            <a:pPr algn="just"/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31318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Competences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908720"/>
            <a:ext cx="8147248" cy="521744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dirty="0" smtClean="0"/>
              <a:t>7. Critical </a:t>
            </a:r>
            <a:r>
              <a:rPr lang="it-IT" b="1" dirty="0" err="1" smtClean="0"/>
              <a:t>thinking</a:t>
            </a:r>
            <a:r>
              <a:rPr lang="it-IT" b="1" dirty="0" smtClean="0"/>
              <a:t>/</a:t>
            </a:r>
            <a:r>
              <a:rPr lang="it-IT" b="1" dirty="0" err="1" smtClean="0"/>
              <a:t>problem</a:t>
            </a:r>
            <a:r>
              <a:rPr lang="it-IT" b="1" dirty="0" smtClean="0"/>
              <a:t> </a:t>
            </a:r>
            <a:r>
              <a:rPr lang="it-IT" b="1" dirty="0" err="1"/>
              <a:t>solving</a:t>
            </a:r>
            <a:r>
              <a:rPr lang="it-IT" dirty="0"/>
              <a:t> </a:t>
            </a:r>
            <a:r>
              <a:rPr lang="it-IT" dirty="0" smtClean="0"/>
              <a:t>(</a:t>
            </a:r>
            <a:r>
              <a:rPr lang="it-IT" dirty="0" err="1" smtClean="0"/>
              <a:t>identyifing</a:t>
            </a:r>
            <a:r>
              <a:rPr lang="it-IT" dirty="0" smtClean="0"/>
              <a:t> and </a:t>
            </a:r>
            <a:r>
              <a:rPr lang="it-IT" dirty="0" err="1" smtClean="0"/>
              <a:t>assessing</a:t>
            </a:r>
            <a:r>
              <a:rPr lang="it-IT" dirty="0" smtClean="0"/>
              <a:t> </a:t>
            </a:r>
            <a:r>
              <a:rPr lang="it-IT" dirty="0" err="1" smtClean="0"/>
              <a:t>situations</a:t>
            </a:r>
            <a:r>
              <a:rPr lang="it-IT" dirty="0" smtClean="0"/>
              <a:t> to come up with </a:t>
            </a:r>
            <a:r>
              <a:rPr lang="it-IT" dirty="0" err="1" smtClean="0"/>
              <a:t>possible</a:t>
            </a:r>
            <a:r>
              <a:rPr lang="it-IT" dirty="0" smtClean="0"/>
              <a:t> </a:t>
            </a:r>
            <a:r>
              <a:rPr lang="it-IT" dirty="0" err="1" smtClean="0"/>
              <a:t>solutions</a:t>
            </a:r>
            <a:r>
              <a:rPr lang="it-IT" dirty="0" smtClean="0"/>
              <a:t>).</a:t>
            </a:r>
            <a:endParaRPr lang="it-IT" dirty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dirty="0" smtClean="0"/>
              <a:t>8. </a:t>
            </a:r>
            <a:r>
              <a:rPr lang="it-IT" b="1" dirty="0" err="1" smtClean="0"/>
              <a:t>Creativity</a:t>
            </a:r>
            <a:r>
              <a:rPr lang="it-IT" b="1" dirty="0"/>
              <a:t> </a:t>
            </a:r>
            <a:r>
              <a:rPr lang="it-IT" dirty="0"/>
              <a:t>(</a:t>
            </a:r>
            <a:r>
              <a:rPr lang="it-IT" dirty="0" err="1" smtClean="0"/>
              <a:t>devising</a:t>
            </a:r>
            <a:r>
              <a:rPr lang="it-IT" dirty="0" smtClean="0"/>
              <a:t> and planning new </a:t>
            </a:r>
            <a:r>
              <a:rPr lang="it-IT" dirty="0" err="1" smtClean="0"/>
              <a:t>paths</a:t>
            </a:r>
            <a:r>
              <a:rPr lang="it-IT" dirty="0" smtClean="0"/>
              <a:t> to </a:t>
            </a:r>
            <a:r>
              <a:rPr lang="it-IT" dirty="0" err="1" smtClean="0"/>
              <a:t>handle</a:t>
            </a:r>
            <a:r>
              <a:rPr lang="it-IT" dirty="0" smtClean="0"/>
              <a:t> </a:t>
            </a:r>
            <a:r>
              <a:rPr lang="it-IT" dirty="0" err="1" smtClean="0"/>
              <a:t>problems</a:t>
            </a:r>
            <a:r>
              <a:rPr lang="it-IT" dirty="0" smtClean="0"/>
              <a:t> by </a:t>
            </a:r>
            <a:r>
              <a:rPr lang="it-IT" dirty="0" err="1" smtClean="0"/>
              <a:t>applying</a:t>
            </a:r>
            <a:r>
              <a:rPr lang="it-IT" dirty="0" smtClean="0"/>
              <a:t> </a:t>
            </a:r>
            <a:r>
              <a:rPr lang="it-IT" dirty="0" err="1" smtClean="0"/>
              <a:t>knowledge</a:t>
            </a:r>
            <a:r>
              <a:rPr lang="it-IT" dirty="0" smtClean="0"/>
              <a:t>).</a:t>
            </a:r>
            <a:endParaRPr lang="it-IT" dirty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dirty="0" smtClean="0"/>
              <a:t>9. </a:t>
            </a:r>
            <a:r>
              <a:rPr lang="it-IT" b="1" dirty="0" err="1" smtClean="0"/>
              <a:t>Communication</a:t>
            </a:r>
            <a:r>
              <a:rPr lang="it-IT" dirty="0" smtClean="0"/>
              <a:t> (</a:t>
            </a:r>
            <a:r>
              <a:rPr lang="it-IT" dirty="0" err="1" smtClean="0"/>
              <a:t>understanding</a:t>
            </a:r>
            <a:r>
              <a:rPr lang="it-IT" dirty="0" smtClean="0"/>
              <a:t> </a:t>
            </a:r>
            <a:r>
              <a:rPr lang="it-IT" dirty="0" err="1" smtClean="0"/>
              <a:t>verbal</a:t>
            </a:r>
            <a:r>
              <a:rPr lang="it-IT" dirty="0" smtClean="0"/>
              <a:t> and non-</a:t>
            </a:r>
            <a:r>
              <a:rPr lang="it-IT" dirty="0" err="1" smtClean="0"/>
              <a:t>verbal</a:t>
            </a:r>
            <a:r>
              <a:rPr lang="it-IT" dirty="0" smtClean="0"/>
              <a:t> </a:t>
            </a:r>
            <a:r>
              <a:rPr lang="it-IT" dirty="0" err="1" smtClean="0"/>
              <a:t>signs</a:t>
            </a:r>
            <a:r>
              <a:rPr lang="it-IT" dirty="0" smtClean="0"/>
              <a:t>, </a:t>
            </a:r>
            <a:r>
              <a:rPr lang="it-IT" dirty="0" err="1" smtClean="0"/>
              <a:t>both</a:t>
            </a:r>
            <a:r>
              <a:rPr lang="it-IT" dirty="0" smtClean="0"/>
              <a:t> </a:t>
            </a:r>
            <a:r>
              <a:rPr lang="it-IT" dirty="0" err="1" smtClean="0"/>
              <a:t>visual</a:t>
            </a:r>
            <a:r>
              <a:rPr lang="it-IT" dirty="0" smtClean="0"/>
              <a:t> and </a:t>
            </a:r>
            <a:r>
              <a:rPr lang="it-IT" dirty="0" err="1" smtClean="0"/>
              <a:t>written</a:t>
            </a:r>
            <a:r>
              <a:rPr lang="it-IT" dirty="0" smtClean="0"/>
              <a:t>)</a:t>
            </a:r>
            <a:endParaRPr lang="it-IT" dirty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b="1" dirty="0" smtClean="0"/>
              <a:t>10. Collaboration</a:t>
            </a:r>
            <a:r>
              <a:rPr lang="it-IT" dirty="0" smtClean="0"/>
              <a:t> (</a:t>
            </a:r>
            <a:r>
              <a:rPr lang="it-IT" dirty="0" err="1" smtClean="0"/>
              <a:t>interacting</a:t>
            </a:r>
            <a:r>
              <a:rPr lang="it-IT" dirty="0" smtClean="0"/>
              <a:t> in a </a:t>
            </a:r>
            <a:r>
              <a:rPr lang="it-IT" dirty="0" err="1" smtClean="0"/>
              <a:t>group</a:t>
            </a:r>
            <a:r>
              <a:rPr lang="it-IT" dirty="0" smtClean="0"/>
              <a:t> to </a:t>
            </a:r>
            <a:r>
              <a:rPr lang="it-IT" dirty="0" err="1" smtClean="0"/>
              <a:t>reach</a:t>
            </a:r>
            <a:r>
              <a:rPr lang="it-IT" dirty="0" smtClean="0"/>
              <a:t> a common target by </a:t>
            </a:r>
            <a:r>
              <a:rPr lang="it-IT" dirty="0" err="1" smtClean="0"/>
              <a:t>avoiding</a:t>
            </a:r>
            <a:r>
              <a:rPr lang="it-IT" dirty="0" smtClean="0"/>
              <a:t> </a:t>
            </a:r>
            <a:r>
              <a:rPr lang="it-IT" dirty="0" err="1" smtClean="0"/>
              <a:t>conflict</a:t>
            </a:r>
            <a:r>
              <a:rPr lang="it-IT" dirty="0" smtClean="0"/>
              <a:t>).</a:t>
            </a:r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826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936104"/>
          </a:xfrm>
        </p:spPr>
        <p:txBody>
          <a:bodyPr>
            <a:noAutofit/>
          </a:bodyPr>
          <a:lstStyle/>
          <a:p>
            <a:r>
              <a:rPr lang="it-IT" sz="3600" dirty="0" err="1" smtClean="0"/>
              <a:t>Character</a:t>
            </a:r>
            <a:r>
              <a:rPr lang="it-IT" sz="3600" dirty="0" smtClean="0"/>
              <a:t> </a:t>
            </a:r>
            <a:r>
              <a:rPr lang="it-IT" sz="3600" dirty="0" err="1" smtClean="0"/>
              <a:t>Qualities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340768"/>
            <a:ext cx="8280920" cy="532859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sz="8000" b="1" dirty="0" smtClean="0"/>
              <a:t>11. </a:t>
            </a:r>
            <a:r>
              <a:rPr lang="it-IT" sz="8000" b="1" dirty="0" err="1" smtClean="0"/>
              <a:t>Curiosity</a:t>
            </a:r>
            <a:r>
              <a:rPr lang="it-IT" sz="8000" dirty="0" smtClean="0"/>
              <a:t> (</a:t>
            </a:r>
            <a:r>
              <a:rPr lang="it-IT" sz="8000" dirty="0" err="1" smtClean="0"/>
              <a:t>being</a:t>
            </a:r>
            <a:r>
              <a:rPr lang="it-IT" sz="8000" dirty="0" smtClean="0"/>
              <a:t> open-</a:t>
            </a:r>
            <a:r>
              <a:rPr lang="it-IT" sz="8000" dirty="0" err="1" smtClean="0"/>
              <a:t>minded</a:t>
            </a:r>
            <a:r>
              <a:rPr lang="it-IT" sz="8000" dirty="0" smtClean="0"/>
              <a:t> and </a:t>
            </a:r>
            <a:r>
              <a:rPr lang="it-IT" sz="8000" dirty="0" err="1" smtClean="0"/>
              <a:t>showing</a:t>
            </a:r>
            <a:r>
              <a:rPr lang="it-IT" sz="8000" dirty="0" smtClean="0"/>
              <a:t> a desire to pose </a:t>
            </a:r>
            <a:r>
              <a:rPr lang="it-IT" sz="8000" dirty="0" err="1" smtClean="0"/>
              <a:t>questions</a:t>
            </a:r>
            <a:r>
              <a:rPr lang="it-IT" sz="8000" dirty="0" smtClean="0"/>
              <a:t> with an inquisitive </a:t>
            </a:r>
            <a:r>
              <a:rPr lang="it-IT" sz="8000" dirty="0" err="1" smtClean="0"/>
              <a:t>attitude</a:t>
            </a:r>
            <a:r>
              <a:rPr lang="it-IT" sz="8000" dirty="0" smtClean="0"/>
              <a:t>).</a:t>
            </a:r>
          </a:p>
          <a:p>
            <a:pPr marL="0" indent="0">
              <a:buNone/>
            </a:pPr>
            <a:endParaRPr lang="it-IT" sz="8000" dirty="0"/>
          </a:p>
          <a:p>
            <a:pPr marL="0" indent="0">
              <a:buNone/>
            </a:pPr>
            <a:r>
              <a:rPr lang="it-IT" sz="8000" b="1" dirty="0" smtClean="0"/>
              <a:t>12. </a:t>
            </a:r>
            <a:r>
              <a:rPr lang="it-IT" sz="8000" b="1" dirty="0" err="1" smtClean="0"/>
              <a:t>Initiative</a:t>
            </a:r>
            <a:r>
              <a:rPr lang="it-IT" sz="8000" b="1" dirty="0" smtClean="0"/>
              <a:t> </a:t>
            </a:r>
            <a:r>
              <a:rPr lang="it-IT" sz="8000" dirty="0" smtClean="0"/>
              <a:t>(</a:t>
            </a:r>
            <a:r>
              <a:rPr lang="it-IT" sz="8000" dirty="0" err="1" smtClean="0"/>
              <a:t>being</a:t>
            </a:r>
            <a:r>
              <a:rPr lang="it-IT" sz="8000" dirty="0" smtClean="0"/>
              <a:t> </a:t>
            </a:r>
            <a:r>
              <a:rPr lang="it-IT" sz="8000" dirty="0" err="1" smtClean="0"/>
              <a:t>proactive</a:t>
            </a:r>
            <a:r>
              <a:rPr lang="it-IT" sz="8000" dirty="0" smtClean="0"/>
              <a:t> and </a:t>
            </a:r>
            <a:r>
              <a:rPr lang="it-IT" sz="8000" dirty="0" err="1" smtClean="0"/>
              <a:t>eager</a:t>
            </a:r>
            <a:r>
              <a:rPr lang="it-IT" sz="8000" dirty="0" smtClean="0"/>
              <a:t> to </a:t>
            </a:r>
            <a:r>
              <a:rPr lang="it-IT" sz="8000" dirty="0" err="1" smtClean="0"/>
              <a:t>accept</a:t>
            </a:r>
            <a:r>
              <a:rPr lang="it-IT" sz="8000" dirty="0" smtClean="0"/>
              <a:t> </a:t>
            </a:r>
            <a:r>
              <a:rPr lang="it-IT" sz="8000" dirty="0" err="1" smtClean="0"/>
              <a:t>challenges</a:t>
            </a:r>
            <a:r>
              <a:rPr lang="it-IT" sz="8000" dirty="0" smtClean="0"/>
              <a:t>).</a:t>
            </a:r>
            <a:endParaRPr lang="it-IT" sz="8000" dirty="0"/>
          </a:p>
          <a:p>
            <a:pPr marL="0" indent="0">
              <a:buNone/>
            </a:pPr>
            <a:endParaRPr lang="it-IT" sz="8000" dirty="0"/>
          </a:p>
          <a:p>
            <a:pPr marL="0" indent="0">
              <a:buNone/>
            </a:pPr>
            <a:r>
              <a:rPr lang="it-IT" sz="8000" b="1" dirty="0" smtClean="0"/>
              <a:t>13. </a:t>
            </a:r>
            <a:r>
              <a:rPr lang="it-IT" sz="8000" b="1" dirty="0" err="1" smtClean="0"/>
              <a:t>Persistence</a:t>
            </a:r>
            <a:r>
              <a:rPr lang="it-IT" sz="8000" b="1" dirty="0" smtClean="0"/>
              <a:t>/</a:t>
            </a:r>
            <a:r>
              <a:rPr lang="it-IT" sz="8000" b="1" dirty="0" err="1" smtClean="0"/>
              <a:t>grit</a:t>
            </a:r>
            <a:r>
              <a:rPr lang="it-IT" sz="8000" b="1" dirty="0" smtClean="0"/>
              <a:t>  </a:t>
            </a:r>
            <a:r>
              <a:rPr lang="it-IT" sz="8000" dirty="0" smtClean="0"/>
              <a:t>(</a:t>
            </a:r>
            <a:r>
              <a:rPr lang="it-IT" sz="8000" dirty="0" err="1" smtClean="0"/>
              <a:t>staying</a:t>
            </a:r>
            <a:r>
              <a:rPr lang="it-IT" sz="8000" dirty="0" smtClean="0"/>
              <a:t> </a:t>
            </a:r>
            <a:r>
              <a:rPr lang="it-IT" sz="8000" dirty="0" err="1" smtClean="0"/>
              <a:t>focussed</a:t>
            </a:r>
            <a:r>
              <a:rPr lang="it-IT" sz="8000" dirty="0" smtClean="0"/>
              <a:t> on an </a:t>
            </a:r>
            <a:r>
              <a:rPr lang="it-IT" sz="8000" dirty="0" err="1" smtClean="0"/>
              <a:t>objective</a:t>
            </a:r>
            <a:r>
              <a:rPr lang="it-IT" sz="8000" dirty="0" smtClean="0"/>
              <a:t>).</a:t>
            </a:r>
          </a:p>
          <a:p>
            <a:pPr marL="0" indent="0">
              <a:buNone/>
            </a:pPr>
            <a:endParaRPr lang="it-IT" sz="8000" dirty="0" smtClean="0"/>
          </a:p>
          <a:p>
            <a:pPr marL="0" indent="0">
              <a:buNone/>
            </a:pPr>
            <a:r>
              <a:rPr lang="it-IT" sz="8000" b="1" dirty="0" smtClean="0"/>
              <a:t>14. </a:t>
            </a:r>
            <a:r>
              <a:rPr lang="it-IT" sz="8000" b="1" dirty="0" err="1" smtClean="0"/>
              <a:t>Adaptability</a:t>
            </a:r>
            <a:r>
              <a:rPr lang="it-IT" sz="8000" dirty="0" smtClean="0"/>
              <a:t> ( </a:t>
            </a:r>
            <a:r>
              <a:rPr lang="it-IT" sz="8000" dirty="0" err="1" smtClean="0"/>
              <a:t>being</a:t>
            </a:r>
            <a:r>
              <a:rPr lang="it-IT" sz="8000" dirty="0" smtClean="0"/>
              <a:t> ready to </a:t>
            </a:r>
            <a:r>
              <a:rPr lang="it-IT" sz="8000" dirty="0" err="1" smtClean="0"/>
              <a:t>change</a:t>
            </a:r>
            <a:r>
              <a:rPr lang="it-IT" sz="8000" dirty="0" smtClean="0"/>
              <a:t> </a:t>
            </a:r>
            <a:r>
              <a:rPr lang="it-IT" sz="8000" dirty="0" err="1" smtClean="0"/>
              <a:t>plans</a:t>
            </a:r>
            <a:r>
              <a:rPr lang="it-IT" sz="8000" dirty="0" smtClean="0"/>
              <a:t>, </a:t>
            </a:r>
            <a:r>
              <a:rPr lang="it-IT" sz="8000" dirty="0" err="1" smtClean="0"/>
              <a:t>methods</a:t>
            </a:r>
            <a:r>
              <a:rPr lang="it-IT" sz="8000" dirty="0" smtClean="0"/>
              <a:t>, </a:t>
            </a:r>
            <a:r>
              <a:rPr lang="it-IT" sz="8000" dirty="0" err="1" smtClean="0"/>
              <a:t>aims</a:t>
            </a:r>
            <a:r>
              <a:rPr lang="it-IT" sz="8000" dirty="0" smtClean="0"/>
              <a:t>). </a:t>
            </a:r>
          </a:p>
          <a:p>
            <a:endParaRPr lang="it-IT" sz="8000" dirty="0"/>
          </a:p>
          <a:p>
            <a:pPr marL="0" indent="0">
              <a:buNone/>
            </a:pPr>
            <a:r>
              <a:rPr lang="it-IT" sz="8000" b="1" dirty="0" smtClean="0"/>
              <a:t>15. Leadership</a:t>
            </a:r>
            <a:r>
              <a:rPr lang="it-IT" sz="8000" dirty="0" smtClean="0"/>
              <a:t> (</a:t>
            </a:r>
            <a:r>
              <a:rPr lang="it-IT" sz="8000" dirty="0" err="1" smtClean="0"/>
              <a:t>being</a:t>
            </a:r>
            <a:r>
              <a:rPr lang="it-IT" sz="8000" dirty="0" smtClean="0"/>
              <a:t> </a:t>
            </a:r>
            <a:r>
              <a:rPr lang="it-IT" sz="8000" dirty="0" err="1" smtClean="0"/>
              <a:t>able</a:t>
            </a:r>
            <a:r>
              <a:rPr lang="it-IT" sz="8000" dirty="0" smtClean="0"/>
              <a:t> to take the </a:t>
            </a:r>
            <a:r>
              <a:rPr lang="it-IT" sz="8000" dirty="0" err="1" smtClean="0"/>
              <a:t>lead</a:t>
            </a:r>
            <a:r>
              <a:rPr lang="it-IT" sz="8000" dirty="0" smtClean="0"/>
              <a:t> and </a:t>
            </a:r>
            <a:r>
              <a:rPr lang="it-IT" sz="8000" dirty="0" err="1" smtClean="0"/>
              <a:t>inspire</a:t>
            </a:r>
            <a:r>
              <a:rPr lang="it-IT" sz="8000" dirty="0" smtClean="0"/>
              <a:t> </a:t>
            </a:r>
            <a:r>
              <a:rPr lang="it-IT" sz="8000" dirty="0" err="1" smtClean="0"/>
              <a:t>other</a:t>
            </a:r>
            <a:r>
              <a:rPr lang="it-IT" sz="8000" dirty="0" smtClean="0"/>
              <a:t> </a:t>
            </a:r>
            <a:r>
              <a:rPr lang="it-IT" sz="8000" dirty="0" err="1" smtClean="0"/>
              <a:t>people</a:t>
            </a:r>
            <a:r>
              <a:rPr lang="it-IT" sz="8000" dirty="0" smtClean="0"/>
              <a:t> to </a:t>
            </a:r>
            <a:r>
              <a:rPr lang="it-IT" sz="8000" dirty="0" err="1" smtClean="0"/>
              <a:t>reach</a:t>
            </a:r>
            <a:r>
              <a:rPr lang="it-IT" sz="8000" dirty="0" smtClean="0"/>
              <a:t> a common </a:t>
            </a:r>
            <a:r>
              <a:rPr lang="it-IT" sz="8000" dirty="0" err="1" smtClean="0"/>
              <a:t>objective</a:t>
            </a:r>
            <a:r>
              <a:rPr lang="it-IT" sz="8000" dirty="0" smtClean="0"/>
              <a:t>).</a:t>
            </a:r>
            <a:endParaRPr lang="it-IT" sz="8000" dirty="0"/>
          </a:p>
          <a:p>
            <a:endParaRPr lang="it-IT" sz="8000" dirty="0"/>
          </a:p>
          <a:p>
            <a:pPr marL="0" indent="0">
              <a:buNone/>
            </a:pPr>
            <a:r>
              <a:rPr lang="it-IT" sz="8000" b="1" dirty="0" smtClean="0"/>
              <a:t>16. Social and cultural </a:t>
            </a:r>
            <a:r>
              <a:rPr lang="it-IT" sz="8000" b="1" dirty="0" err="1" smtClean="0"/>
              <a:t>awareness</a:t>
            </a:r>
            <a:r>
              <a:rPr lang="it-IT" sz="8000" b="1" dirty="0" smtClean="0"/>
              <a:t> </a:t>
            </a:r>
            <a:r>
              <a:rPr lang="it-IT" sz="8000" dirty="0" smtClean="0"/>
              <a:t>(</a:t>
            </a:r>
            <a:r>
              <a:rPr lang="it-IT" sz="8000" smtClean="0"/>
              <a:t>being</a:t>
            </a:r>
            <a:r>
              <a:rPr lang="it-IT" sz="8000" dirty="0" smtClean="0"/>
              <a:t> </a:t>
            </a:r>
            <a:r>
              <a:rPr lang="it-IT" sz="8000" dirty="0" err="1" smtClean="0"/>
              <a:t>able</a:t>
            </a:r>
            <a:r>
              <a:rPr lang="it-IT" sz="8000" dirty="0" smtClean="0"/>
              <a:t> to </a:t>
            </a:r>
            <a:r>
              <a:rPr lang="it-IT" sz="8000" dirty="0" err="1" smtClean="0"/>
              <a:t>interact</a:t>
            </a:r>
            <a:r>
              <a:rPr lang="it-IT" sz="8000" dirty="0" smtClean="0"/>
              <a:t> with </a:t>
            </a:r>
            <a:r>
              <a:rPr lang="it-IT" sz="8000" dirty="0" err="1" smtClean="0"/>
              <a:t>other</a:t>
            </a:r>
            <a:r>
              <a:rPr lang="it-IT" sz="8000" dirty="0" smtClean="0"/>
              <a:t> </a:t>
            </a:r>
            <a:r>
              <a:rPr lang="it-IT" sz="8000" dirty="0" err="1" smtClean="0"/>
              <a:t>people</a:t>
            </a:r>
            <a:r>
              <a:rPr lang="it-IT" sz="8000" dirty="0" smtClean="0"/>
              <a:t> in a </a:t>
            </a:r>
            <a:r>
              <a:rPr lang="it-IT" sz="8000" dirty="0" err="1" smtClean="0"/>
              <a:t>socially</a:t>
            </a:r>
            <a:r>
              <a:rPr lang="it-IT" sz="8000" dirty="0" smtClean="0"/>
              <a:t> and </a:t>
            </a:r>
            <a:r>
              <a:rPr lang="it-IT" sz="8000" dirty="0" err="1" smtClean="0"/>
              <a:t>ethically</a:t>
            </a:r>
            <a:r>
              <a:rPr lang="it-IT" sz="8000" dirty="0" smtClean="0"/>
              <a:t> appropriate way).</a:t>
            </a:r>
            <a:endParaRPr lang="it-IT" sz="9600" dirty="0"/>
          </a:p>
        </p:txBody>
      </p:sp>
    </p:spTree>
    <p:extLst>
      <p:ext uri="{BB962C8B-B14F-4D97-AF65-F5344CB8AC3E}">
        <p14:creationId xmlns:p14="http://schemas.microsoft.com/office/powerpoint/2010/main" val="146881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492</Words>
  <Application>Microsoft Office PowerPoint</Application>
  <PresentationFormat>Presentazione su schermo (4:3)</PresentationFormat>
  <Paragraphs>48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Arial</vt:lpstr>
      <vt:lpstr>Calibri</vt:lpstr>
      <vt:lpstr>Tema di Office</vt:lpstr>
      <vt:lpstr>The 21st Century Skills</vt:lpstr>
      <vt:lpstr>Presentazione standard di PowerPoint</vt:lpstr>
      <vt:lpstr>Presentazione standard di PowerPoint</vt:lpstr>
      <vt:lpstr>Presentazione standard di PowerPoint</vt:lpstr>
      <vt:lpstr>Foundational Literacies</vt:lpstr>
      <vt:lpstr>Competences</vt:lpstr>
      <vt:lpstr>Character Qualities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competenze del XXI secolo</dc:title>
  <dc:creator>Marilena</dc:creator>
  <cp:lastModifiedBy>Filoteo Di Laudo</cp:lastModifiedBy>
  <cp:revision>29</cp:revision>
  <dcterms:created xsi:type="dcterms:W3CDTF">2017-04-17T09:30:17Z</dcterms:created>
  <dcterms:modified xsi:type="dcterms:W3CDTF">2017-04-23T14:11:22Z</dcterms:modified>
</cp:coreProperties>
</file>