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79" r:id="rId3"/>
    <p:sldId id="295" r:id="rId4"/>
    <p:sldId id="309" r:id="rId5"/>
    <p:sldId id="293" r:id="rId6"/>
    <p:sldId id="310" r:id="rId7"/>
    <p:sldId id="311" r:id="rId8"/>
    <p:sldId id="289" r:id="rId9"/>
    <p:sldId id="305" r:id="rId10"/>
    <p:sldId id="297" r:id="rId11"/>
    <p:sldId id="296" r:id="rId12"/>
    <p:sldId id="306" r:id="rId13"/>
    <p:sldId id="298" r:id="rId14"/>
    <p:sldId id="307" r:id="rId15"/>
    <p:sldId id="300" r:id="rId16"/>
    <p:sldId id="312" r:id="rId17"/>
    <p:sldId id="301" r:id="rId18"/>
    <p:sldId id="302" r:id="rId19"/>
    <p:sldId id="303" r:id="rId20"/>
    <p:sldId id="313" r:id="rId2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37"/>
    <a:srgbClr val="66CCFF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97" d="100"/>
          <a:sy n="97" d="100"/>
        </p:scale>
        <p:origin x="615" y="1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8BD25-C74B-44EE-929E-DD4157CFEEBC}" type="doc">
      <dgm:prSet loTypeId="urn:microsoft.com/office/officeart/2005/8/layout/equation1" loCatId="process" qsTypeId="urn:microsoft.com/office/officeart/2005/8/quickstyle/3d2#1" qsCatId="3D" csTypeId="urn:microsoft.com/office/officeart/2005/8/colors/accent1_2" csCatId="accent1" phldr="1"/>
      <dgm:spPr/>
    </dgm:pt>
    <dgm:pt modelId="{736D7266-0AA6-40B7-8D4A-B4FC496BD821}">
      <dgm:prSet phldrT="[Testo]" custT="1"/>
      <dgm:spPr>
        <a:solidFill>
          <a:srgbClr val="FFFF37"/>
        </a:solidFill>
      </dgm:spPr>
      <dgm:t>
        <a:bodyPr/>
        <a:lstStyle/>
        <a:p>
          <a:r>
            <a:rPr lang="it-IT" sz="2000" dirty="0">
              <a:solidFill>
                <a:schemeClr val="accent2"/>
              </a:solidFill>
              <a:latin typeface="Narkisim" pitchFamily="34" charset="-79"/>
              <a:cs typeface="Narkisim" pitchFamily="34" charset="-79"/>
            </a:rPr>
            <a:t>COMPONENTE EDUCATIVA </a:t>
          </a:r>
        </a:p>
      </dgm:t>
    </dgm:pt>
    <dgm:pt modelId="{BC5A109A-3D13-47A1-BCCD-743B6E2C7F55}" type="parTrans" cxnId="{4E7061F9-2FAD-4CEC-9BC3-3C58382FE902}">
      <dgm:prSet/>
      <dgm:spPr/>
      <dgm:t>
        <a:bodyPr/>
        <a:lstStyle/>
        <a:p>
          <a:endParaRPr lang="it-IT"/>
        </a:p>
      </dgm:t>
    </dgm:pt>
    <dgm:pt modelId="{3D6C4AF4-FB22-4180-B0AC-4E521A63934F}" type="sibTrans" cxnId="{4E7061F9-2FAD-4CEC-9BC3-3C58382FE902}">
      <dgm:prSet/>
      <dgm:spPr/>
      <dgm:t>
        <a:bodyPr/>
        <a:lstStyle/>
        <a:p>
          <a:endParaRPr lang="it-IT"/>
        </a:p>
      </dgm:t>
    </dgm:pt>
    <dgm:pt modelId="{B991DB65-677C-47D5-900E-735D6748ECCA}">
      <dgm:prSet phldrT="[Testo]" custT="1"/>
      <dgm:spPr>
        <a:solidFill>
          <a:srgbClr val="FFFF37"/>
        </a:solidFill>
      </dgm:spPr>
      <dgm:t>
        <a:bodyPr/>
        <a:lstStyle/>
        <a:p>
          <a:r>
            <a:rPr lang="it-IT" sz="2000" dirty="0">
              <a:solidFill>
                <a:schemeClr val="accent2"/>
              </a:solidFill>
              <a:latin typeface="Narkisim" pitchFamily="34" charset="-79"/>
              <a:cs typeface="Narkisim" pitchFamily="34" charset="-79"/>
            </a:rPr>
            <a:t>ESPERIENZA LAVORATIVA </a:t>
          </a:r>
        </a:p>
      </dgm:t>
    </dgm:pt>
    <dgm:pt modelId="{C098C095-3E29-47FB-A7C0-566BC6541338}" type="parTrans" cxnId="{8D53AFB3-5851-4056-8D65-80A798D62A35}">
      <dgm:prSet/>
      <dgm:spPr/>
      <dgm:t>
        <a:bodyPr/>
        <a:lstStyle/>
        <a:p>
          <a:endParaRPr lang="it-IT"/>
        </a:p>
      </dgm:t>
    </dgm:pt>
    <dgm:pt modelId="{92ED1348-0265-4F10-A53B-12C9A7AD5E36}" type="sibTrans" cxnId="{8D53AFB3-5851-4056-8D65-80A798D62A35}">
      <dgm:prSet/>
      <dgm:spPr/>
      <dgm:t>
        <a:bodyPr/>
        <a:lstStyle/>
        <a:p>
          <a:endParaRPr lang="it-IT"/>
        </a:p>
      </dgm:t>
    </dgm:pt>
    <dgm:pt modelId="{C0F6DBA8-8757-464B-87E0-D407C9B662F8}" type="pres">
      <dgm:prSet presAssocID="{6F88BD25-C74B-44EE-929E-DD4157CFEEBC}" presName="linearFlow" presStyleCnt="0">
        <dgm:presLayoutVars>
          <dgm:dir/>
          <dgm:resizeHandles val="exact"/>
        </dgm:presLayoutVars>
      </dgm:prSet>
      <dgm:spPr/>
    </dgm:pt>
    <dgm:pt modelId="{9442D7F0-08A4-4213-9336-200301A085FF}" type="pres">
      <dgm:prSet presAssocID="{736D7266-0AA6-40B7-8D4A-B4FC496BD821}" presName="node" presStyleLbl="node1" presStyleIdx="0" presStyleCnt="2" custScaleX="109376">
        <dgm:presLayoutVars>
          <dgm:bulletEnabled val="1"/>
        </dgm:presLayoutVars>
      </dgm:prSet>
      <dgm:spPr/>
    </dgm:pt>
    <dgm:pt modelId="{AA9346CB-0F0E-4E03-9E83-0FB917D08221}" type="pres">
      <dgm:prSet presAssocID="{3D6C4AF4-FB22-4180-B0AC-4E521A63934F}" presName="spacerL" presStyleCnt="0"/>
      <dgm:spPr/>
    </dgm:pt>
    <dgm:pt modelId="{375CE1D3-45C3-412E-AFD6-CE6ECDCF34B8}" type="pres">
      <dgm:prSet presAssocID="{3D6C4AF4-FB22-4180-B0AC-4E521A63934F}" presName="sibTrans" presStyleLbl="sibTrans2D1" presStyleIdx="0" presStyleCnt="1"/>
      <dgm:spPr/>
    </dgm:pt>
    <dgm:pt modelId="{FE3E573C-D12B-4438-A309-CE9A47D53FBF}" type="pres">
      <dgm:prSet presAssocID="{3D6C4AF4-FB22-4180-B0AC-4E521A63934F}" presName="spacerR" presStyleCnt="0"/>
      <dgm:spPr/>
    </dgm:pt>
    <dgm:pt modelId="{106208DD-8B7A-48EC-9AD0-7C6CFE985E42}" type="pres">
      <dgm:prSet presAssocID="{B991DB65-677C-47D5-900E-735D6748ECCA}" presName="node" presStyleLbl="node1" presStyleIdx="1" presStyleCnt="2" custScaleX="108864" custScaleY="102142">
        <dgm:presLayoutVars>
          <dgm:bulletEnabled val="1"/>
        </dgm:presLayoutVars>
      </dgm:prSet>
      <dgm:spPr/>
    </dgm:pt>
  </dgm:ptLst>
  <dgm:cxnLst>
    <dgm:cxn modelId="{D12FB01F-1632-482F-8D0F-C1780F7FF626}" type="presOf" srcId="{3D6C4AF4-FB22-4180-B0AC-4E521A63934F}" destId="{375CE1D3-45C3-412E-AFD6-CE6ECDCF34B8}" srcOrd="0" destOrd="0" presId="urn:microsoft.com/office/officeart/2005/8/layout/equation1"/>
    <dgm:cxn modelId="{662B743A-CF50-4C2D-ACC2-3FB5AD749324}" type="presOf" srcId="{736D7266-0AA6-40B7-8D4A-B4FC496BD821}" destId="{9442D7F0-08A4-4213-9336-200301A085FF}" srcOrd="0" destOrd="0" presId="urn:microsoft.com/office/officeart/2005/8/layout/equation1"/>
    <dgm:cxn modelId="{76743592-6C49-4563-8E0C-3FFFE5A3DE0A}" type="presOf" srcId="{6F88BD25-C74B-44EE-929E-DD4157CFEEBC}" destId="{C0F6DBA8-8757-464B-87E0-D407C9B662F8}" srcOrd="0" destOrd="0" presId="urn:microsoft.com/office/officeart/2005/8/layout/equation1"/>
    <dgm:cxn modelId="{8D53AFB3-5851-4056-8D65-80A798D62A35}" srcId="{6F88BD25-C74B-44EE-929E-DD4157CFEEBC}" destId="{B991DB65-677C-47D5-900E-735D6748ECCA}" srcOrd="1" destOrd="0" parTransId="{C098C095-3E29-47FB-A7C0-566BC6541338}" sibTransId="{92ED1348-0265-4F10-A53B-12C9A7AD5E36}"/>
    <dgm:cxn modelId="{0FB2EBF0-EC96-4435-9FFF-B16BCE0D0DEF}" type="presOf" srcId="{B991DB65-677C-47D5-900E-735D6748ECCA}" destId="{106208DD-8B7A-48EC-9AD0-7C6CFE985E42}" srcOrd="0" destOrd="0" presId="urn:microsoft.com/office/officeart/2005/8/layout/equation1"/>
    <dgm:cxn modelId="{4E7061F9-2FAD-4CEC-9BC3-3C58382FE902}" srcId="{6F88BD25-C74B-44EE-929E-DD4157CFEEBC}" destId="{736D7266-0AA6-40B7-8D4A-B4FC496BD821}" srcOrd="0" destOrd="0" parTransId="{BC5A109A-3D13-47A1-BCCD-743B6E2C7F55}" sibTransId="{3D6C4AF4-FB22-4180-B0AC-4E521A63934F}"/>
    <dgm:cxn modelId="{801C0B29-73DE-4796-B829-11AF83BFB79C}" type="presParOf" srcId="{C0F6DBA8-8757-464B-87E0-D407C9B662F8}" destId="{9442D7F0-08A4-4213-9336-200301A085FF}" srcOrd="0" destOrd="0" presId="urn:microsoft.com/office/officeart/2005/8/layout/equation1"/>
    <dgm:cxn modelId="{98443D7B-057E-460B-A10F-B868056ACF2D}" type="presParOf" srcId="{C0F6DBA8-8757-464B-87E0-D407C9B662F8}" destId="{AA9346CB-0F0E-4E03-9E83-0FB917D08221}" srcOrd="1" destOrd="0" presId="urn:microsoft.com/office/officeart/2005/8/layout/equation1"/>
    <dgm:cxn modelId="{0A5292C8-2529-479C-87D5-E50238D63C12}" type="presParOf" srcId="{C0F6DBA8-8757-464B-87E0-D407C9B662F8}" destId="{375CE1D3-45C3-412E-AFD6-CE6ECDCF34B8}" srcOrd="2" destOrd="0" presId="urn:microsoft.com/office/officeart/2005/8/layout/equation1"/>
    <dgm:cxn modelId="{76EEF92C-544D-4328-8CBB-0D46C87F2A40}" type="presParOf" srcId="{C0F6DBA8-8757-464B-87E0-D407C9B662F8}" destId="{FE3E573C-D12B-4438-A309-CE9A47D53FBF}" srcOrd="3" destOrd="0" presId="urn:microsoft.com/office/officeart/2005/8/layout/equation1"/>
    <dgm:cxn modelId="{49F0A3DC-D891-485B-84DF-4EC3766C6DD5}" type="presParOf" srcId="{C0F6DBA8-8757-464B-87E0-D407C9B662F8}" destId="{106208DD-8B7A-48EC-9AD0-7C6CFE985E4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2D7F0-08A4-4213-9336-200301A085FF}">
      <dsp:nvSpPr>
        <dsp:cNvPr id="0" name=""/>
        <dsp:cNvSpPr/>
      </dsp:nvSpPr>
      <dsp:spPr>
        <a:xfrm>
          <a:off x="1023" y="198605"/>
          <a:ext cx="2449696" cy="2239701"/>
        </a:xfrm>
        <a:prstGeom prst="ellipse">
          <a:avLst/>
        </a:prstGeom>
        <a:solidFill>
          <a:srgbClr val="FFFF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accent2"/>
              </a:solidFill>
              <a:latin typeface="Narkisim" pitchFamily="34" charset="-79"/>
              <a:cs typeface="Narkisim" pitchFamily="34" charset="-79"/>
            </a:rPr>
            <a:t>COMPONENTE EDUCATIVA </a:t>
          </a:r>
        </a:p>
      </dsp:txBody>
      <dsp:txXfrm>
        <a:off x="359773" y="526602"/>
        <a:ext cx="1732196" cy="1583707"/>
      </dsp:txXfrm>
    </dsp:sp>
    <dsp:sp modelId="{375CE1D3-45C3-412E-AFD6-CE6ECDCF34B8}">
      <dsp:nvSpPr>
        <dsp:cNvPr id="0" name=""/>
        <dsp:cNvSpPr/>
      </dsp:nvSpPr>
      <dsp:spPr>
        <a:xfrm>
          <a:off x="2632584" y="668942"/>
          <a:ext cx="1299027" cy="129902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/>
        </a:p>
      </dsp:txBody>
      <dsp:txXfrm>
        <a:off x="2804770" y="936542"/>
        <a:ext cx="954655" cy="763827"/>
      </dsp:txXfrm>
    </dsp:sp>
    <dsp:sp modelId="{106208DD-8B7A-48EC-9AD0-7C6CFE985E42}">
      <dsp:nvSpPr>
        <dsp:cNvPr id="0" name=""/>
        <dsp:cNvSpPr/>
      </dsp:nvSpPr>
      <dsp:spPr>
        <a:xfrm>
          <a:off x="4113475" y="174617"/>
          <a:ext cx="2438229" cy="2287676"/>
        </a:xfrm>
        <a:prstGeom prst="ellipse">
          <a:avLst/>
        </a:prstGeom>
        <a:solidFill>
          <a:srgbClr val="FFFF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accent2"/>
              </a:solidFill>
              <a:latin typeface="Narkisim" pitchFamily="34" charset="-79"/>
              <a:cs typeface="Narkisim" pitchFamily="34" charset="-79"/>
            </a:rPr>
            <a:t>ESPERIENZA LAVORATIVA </a:t>
          </a:r>
        </a:p>
      </dsp:txBody>
      <dsp:txXfrm>
        <a:off x="4470545" y="509639"/>
        <a:ext cx="1724089" cy="161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53A65D-3993-4AAA-BBE1-97137112AA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B42B69-F65E-415B-ABD9-9095DCF2BB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2B3FB658-A8D6-4387-9162-AB616C28D65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DC434AC-C013-4F23-B25E-8C5BA50C7A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6A78614-C68E-4FF7-B474-1D47D97E8C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A932BAF-FB86-4A47-876F-227FFF883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547940-3DEE-401D-BE0C-D2D3778B567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15E523F9-0DE4-4E14-8D73-AE6451D00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8E12B2C7-0B5B-4D6B-8BE1-AFFDCCFB1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3EF37425-FCEA-4086-A68F-6C6562296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AFEB7-6CFC-43C7-9BD2-9D9EE5ACE91B}" type="slidenum">
              <a:rPr lang="it-IT" altLang="it-IT">
                <a:solidFill>
                  <a:srgbClr val="000000"/>
                </a:solidFill>
              </a:rPr>
              <a:pPr/>
              <a:t>1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426B4F3-0EFF-4371-AB09-A60638932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A0DCA1-27EA-4EC8-BF24-EB65DEE0391C}" type="slidenum">
              <a:rPr lang="it-IT" altLang="it-IT">
                <a:solidFill>
                  <a:srgbClr val="000000"/>
                </a:solidFill>
              </a:rPr>
              <a:pPr/>
              <a:t>14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4D64E9B-8C3A-41D3-B6EF-CF7E145D15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AACE811-D416-46DE-BFE2-EEC25B34D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96E190F-C4C1-4CC7-B0CF-6C4CE0525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EDFF3B-EFEA-4EEB-846B-3F1EA4CEA7A4}" type="slidenum">
              <a:rPr lang="it-IT" altLang="it-IT">
                <a:solidFill>
                  <a:srgbClr val="000000"/>
                </a:solidFill>
              </a:rPr>
              <a:pPr/>
              <a:t>15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CAC12B8-BF56-4988-8944-EB55F1C35A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AE40FA7-0CD3-4271-BC96-D295DC59A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23C7D53-8460-4654-9C06-A23E4629D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CBA98-C1F7-4A74-9DB1-59310ED87C7D}" type="slidenum">
              <a:rPr lang="it-IT" altLang="it-IT">
                <a:solidFill>
                  <a:srgbClr val="000000"/>
                </a:solidFill>
              </a:rPr>
              <a:pPr/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D08BF24-2290-4AEE-8C41-72A9985A4A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1F7B557-3325-454B-B099-77B0F5701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6F585C0-6C4E-4F64-A339-3C1DC2264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F8CE47-4B49-4539-9192-DF0609DC1DF7}" type="slidenum">
              <a:rPr lang="it-IT" altLang="it-IT">
                <a:solidFill>
                  <a:srgbClr val="000000"/>
                </a:solidFill>
              </a:rPr>
              <a:pPr/>
              <a:t>17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A13169C-F0E2-4B23-9233-010290E719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A0864B8-89E1-4BA7-8CFC-D4F03C65F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95F937C-9A9B-4EEE-AB81-60D6B27E0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6302EA-2A5F-4FBB-B1AF-207E1EB5C981}" type="slidenum">
              <a:rPr lang="it-IT" altLang="it-IT">
                <a:solidFill>
                  <a:srgbClr val="000000"/>
                </a:solidFill>
              </a:rPr>
              <a:pPr/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E9EF834-1F79-4346-B854-71C410E3BD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DAD624D-5AD3-4857-8EF2-B125603D3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3BC2951-2B68-4BCD-B9D8-7B139CD90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38D43-D4DB-4330-8D7D-808347B20074}" type="slidenum">
              <a:rPr lang="it-IT" altLang="it-IT">
                <a:solidFill>
                  <a:srgbClr val="000000"/>
                </a:solidFill>
              </a:rPr>
              <a:pPr/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6E45A1B-D0B4-4A84-A07C-A9D64170AB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74BC78E-6B35-45D4-970C-FF3039B62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0EBFCE4-9E07-4A2B-BD3B-3EC8D46C0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189545-90C1-4B6D-A3CD-B561992CD8E9}" type="slidenum">
              <a:rPr lang="it-IT" altLang="it-IT">
                <a:solidFill>
                  <a:srgbClr val="000000"/>
                </a:solidFill>
              </a:rPr>
              <a:pPr/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2C5F276-AB57-4BEE-82B9-17D84BC881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451D47E-732D-41FF-BBD1-09D3ADB0E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EBDC0C5-31A8-4C1F-B300-A4613F8D6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01456-721E-4E5C-BE87-AC961106F0AA}" type="slidenum">
              <a:rPr lang="it-IT" altLang="it-IT">
                <a:solidFill>
                  <a:srgbClr val="000000"/>
                </a:solidFill>
              </a:rPr>
              <a:pPr/>
              <a:t>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E1FF4A0-CB7B-4372-B6E0-1EFD01E5B0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7A3476A-9E9D-4167-8BA0-83BD67012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A083955-865D-45EC-A496-D1DE2872F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8373C-3774-49CA-80C6-502F4A16F9E0}" type="slidenum">
              <a:rPr lang="it-IT" altLang="it-IT">
                <a:solidFill>
                  <a:srgbClr val="000000"/>
                </a:solidFill>
              </a:rPr>
              <a:pPr/>
              <a:t>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46F97C7-A0BD-496B-B7A1-C3697A3FC3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9153167-CF2E-427D-8964-765B42D23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>
            <a:extLst>
              <a:ext uri="{FF2B5EF4-FFF2-40B4-BE49-F238E27FC236}">
                <a16:creationId xmlns:a16="http://schemas.microsoft.com/office/drawing/2014/main" id="{C284F75F-858B-49BA-B74C-4338A6576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>
            <a:extLst>
              <a:ext uri="{FF2B5EF4-FFF2-40B4-BE49-F238E27FC236}">
                <a16:creationId xmlns:a16="http://schemas.microsoft.com/office/drawing/2014/main" id="{F168FFA3-90C6-4C64-8352-0D31E5E49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17622111-5904-48FA-8CDD-2FDCEF898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11D27D-EC7E-4A63-BC5F-81A69619BD8C}" type="slidenum">
              <a:rPr lang="it-IT" altLang="it-IT">
                <a:solidFill>
                  <a:srgbClr val="000000"/>
                </a:solidFill>
              </a:rPr>
              <a:pPr/>
              <a:t>6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2A191AF-7833-440D-BCB0-F8171A5E9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768EB0-6B87-4DFB-BB31-ADDDF7C6CF3E}" type="slidenum">
              <a:rPr lang="it-IT" altLang="it-IT">
                <a:solidFill>
                  <a:srgbClr val="000000"/>
                </a:solidFill>
              </a:rPr>
              <a:pPr/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FBD1FE-09B8-4FCB-8DE2-98482F6166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9153D94-E719-41D2-A0E8-CE411BD1C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5E742AC-87A2-4D41-AE43-2464252D9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18941-755E-40E6-9598-384852D724FD}" type="slidenum">
              <a:rPr lang="it-IT" altLang="it-IT">
                <a:solidFill>
                  <a:srgbClr val="000000"/>
                </a:solidFill>
              </a:rPr>
              <a:pPr/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6A501F-D1CA-40C8-ACC3-746CD984C3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3E50806-7DE4-4512-961C-ECFE4761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5A05C05-1430-4DA6-AF6A-044DB2E98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88C48-5CB4-4347-980B-5D10280F434F}" type="slidenum">
              <a:rPr lang="it-IT" altLang="it-IT">
                <a:solidFill>
                  <a:srgbClr val="000000"/>
                </a:solidFill>
              </a:rPr>
              <a:pPr/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7BECC92-C341-443D-815A-9D8138A019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A1D64FA-686D-4B5F-8D70-23B8F790D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6EF1BE3-F9C6-4606-9448-1C6DC457A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F061C0-8159-40EE-9EF7-56FE086ECCB6}" type="slidenum">
              <a:rPr lang="it-IT" altLang="it-IT">
                <a:solidFill>
                  <a:srgbClr val="000000"/>
                </a:solidFill>
              </a:rPr>
              <a:pPr/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6935DF9-FE97-4848-962A-BE6DD6C3CD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661B759-44D8-471D-933F-955F19FCC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3AF3993-A727-4CBA-AACC-664F6C2FA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1BB68-B68E-4F71-A6B4-C979CBEE7FC0}" type="slidenum">
              <a:rPr lang="it-IT" altLang="it-IT">
                <a:solidFill>
                  <a:srgbClr val="000000"/>
                </a:solidFill>
              </a:rPr>
              <a:pPr/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420C6A-5115-4AB3-9F0C-0D28A3D2B1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0FD254-7554-42A8-A20F-CB6A434BB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10F2D-471B-4E98-9386-397A7DAAE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A83B34-E637-4F46-9FC3-53721DAB1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F2C0A-DF5F-4D23-A88F-82AADE1C2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57052-EDF3-454D-8396-83DEEF15B0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033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233F2-C854-4F57-99CC-28B1EA3D1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286DB-B01D-4725-AB44-ED9518B8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5E98C-6A4E-4E32-B20D-18ADC897C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AD82B-FFAE-4698-B8D3-EE9AD83A22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5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6D92E-2693-4208-A7D8-8E7C2FA0B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1AF0D0-B1AF-48E8-A3C3-FC3DA4005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E3A7C3-7D2A-4C68-AF5C-8A3C2F9D6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58FF0-B984-478E-A52E-94B9C9A88E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67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7049DB-F9E7-434C-AF1A-1B1F3610D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BCDF97-1062-4C51-A1F6-96CEF4AE1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5BDCC-F4FE-44CC-B715-C78013DDB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C6A3F-FC02-44FD-AB34-0743E6E51E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849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48E38F-2E5F-4F87-9A81-B9302C93E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40BC2-0A39-4393-BEFB-7714716C3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87EAC-5625-4FC8-8AD1-41D1CD79A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E738E-4EEA-479C-BDA9-5306F3111E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5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EDCC3-AF9B-4A30-A23E-56B8BAECB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C7CFB-A9B1-4717-A6A9-85C54B2B5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6F86A-544E-4D47-99E4-088951613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4AB95-925C-45DF-BEAC-E9CF7AAA79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199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402401-9CF5-467A-A801-8D855BD7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31A8A8-B82D-4535-AD31-4A6166492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501025-8CD1-4103-9E22-FA666736E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258EB-E452-4F73-85F8-4BE558AB8D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88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048600-7862-4FB5-BAEC-6C6755615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3D713B-B83B-45B7-995A-9D268B0D6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40A637-7C2B-4ADA-BB15-6CDA5ECC5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7BDBF-1206-4CC4-82D2-A12C0BFBC0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24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39902F-9BD2-4BF6-A8C5-776287AC1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9102D6-78DD-4FBA-8ECD-F8DCB7368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A16684-A26D-4B06-8F0C-5D2312054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9FFFB-FB85-4DD2-9B18-E7D1DBF63F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891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2B9A3-2598-49E3-A2AC-631A35770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AB467-8C5C-41F6-8C5B-36FCBF271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AD112-6DF9-4879-9DF3-3F061F5AB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C5553-B93D-45EC-A831-DC0BA41B2D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474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CF241-2BFB-4079-A7B4-2574E5E7C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66E2D-3B58-4DA2-9321-373AE6AE9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FE137-1610-4C55-A767-F448984CC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C2C46-DB8B-43E4-8195-580BACE3AD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01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C2029C-D693-49E1-A387-DD9C89CDE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69DFF9-4D73-489F-99AA-F8ADDE300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C1EB66-0B71-4F68-931C-3835DEFE2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8D17D0-2E6D-42D7-904C-6D5A8AA531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A3545E-D485-448B-9FA2-182FF885A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6C4840-209A-4FD2-B6E7-5482F931872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isultati immagini per europe flag">
            <a:extLst>
              <a:ext uri="{FF2B5EF4-FFF2-40B4-BE49-F238E27FC236}">
                <a16:creationId xmlns:a16="http://schemas.microsoft.com/office/drawing/2014/main" id="{CDA630AB-3DC8-4314-AAAC-95231356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836613"/>
            <a:ext cx="91440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ttangolo 5">
            <a:extLst>
              <a:ext uri="{FF2B5EF4-FFF2-40B4-BE49-F238E27FC236}">
                <a16:creationId xmlns:a16="http://schemas.microsoft.com/office/drawing/2014/main" id="{2790ACDE-C658-4BA8-82EC-373A6A17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357688"/>
            <a:ext cx="734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rgbClr val="C00000"/>
              </a:solidFill>
              <a:latin typeface="Narkisim" pitchFamily="34" charset="0"/>
              <a:cs typeface="Narkisim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C9F618-6BD7-4699-BEAB-78BB7E7F5713}"/>
              </a:ext>
            </a:extLst>
          </p:cNvPr>
          <p:cNvSpPr txBox="1"/>
          <p:nvPr/>
        </p:nvSpPr>
        <p:spPr>
          <a:xfrm>
            <a:off x="0" y="4231669"/>
            <a:ext cx="9117013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Narkisim" pitchFamily="34" charset="-79"/>
                <a:cs typeface="Narkisim" pitchFamily="34" charset="-79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id="{398E076F-A8DA-44BB-BFC4-95969DF9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Immagine 1">
            <a:extLst>
              <a:ext uri="{FF2B5EF4-FFF2-40B4-BE49-F238E27FC236}">
                <a16:creationId xmlns:a16="http://schemas.microsoft.com/office/drawing/2014/main" id="{8F63F590-6640-40C5-91C9-38022C01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802313"/>
            <a:ext cx="15446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AutoShape 2" descr="Risultati immagini per IMMAGINI INDIRE">
            <a:extLst>
              <a:ext uri="{FF2B5EF4-FFF2-40B4-BE49-F238E27FC236}">
                <a16:creationId xmlns:a16="http://schemas.microsoft.com/office/drawing/2014/main" id="{DB49DAB4-FFDD-4C8A-8B96-F805B82E9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2056" name="Immagine 1">
            <a:extLst>
              <a:ext uri="{FF2B5EF4-FFF2-40B4-BE49-F238E27FC236}">
                <a16:creationId xmlns:a16="http://schemas.microsoft.com/office/drawing/2014/main" id="{8C279042-00E1-474D-A91C-0DECF6ED5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magine 3">
            <a:extLst>
              <a:ext uri="{FF2B5EF4-FFF2-40B4-BE49-F238E27FC236}">
                <a16:creationId xmlns:a16="http://schemas.microsoft.com/office/drawing/2014/main" id="{68C240C9-7D3D-4A9A-9D0C-9BF6EE4F4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65800"/>
            <a:ext cx="4562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2A66AA-B36F-417D-B698-C6E25AE51BEB}"/>
              </a:ext>
            </a:extLst>
          </p:cNvPr>
          <p:cNvSpPr txBox="1"/>
          <p:nvPr/>
        </p:nvSpPr>
        <p:spPr>
          <a:xfrm>
            <a:off x="0" y="2636912"/>
            <a:ext cx="9112250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Progetto </a:t>
            </a:r>
            <a:r>
              <a:rPr lang="it-IT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SMART SKILLS TO BE SMART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CODICE PROGETTO </a:t>
            </a: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:2017-1-1701-KA102-005796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CAPOFILA I.I.S. «E. MATTEI»</a:t>
            </a:r>
            <a:endParaRPr lang="it-IT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059" name="Immagine 1">
            <a:extLst>
              <a:ext uri="{FF2B5EF4-FFF2-40B4-BE49-F238E27FC236}">
                <a16:creationId xmlns:a16="http://schemas.microsoft.com/office/drawing/2014/main" id="{B59D4B40-30C2-4DBA-8813-A6700CF91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805488"/>
            <a:ext cx="18970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magine 1">
            <a:extLst>
              <a:ext uri="{FF2B5EF4-FFF2-40B4-BE49-F238E27FC236}">
                <a16:creationId xmlns:a16="http://schemas.microsoft.com/office/drawing/2014/main" id="{2A3E671F-50CC-43DB-BE2F-074CA0023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5978525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CAFF1B37-3373-42ED-B712-43B91EFD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egnaposto contenuto 12">
            <a:extLst>
              <a:ext uri="{FF2B5EF4-FFF2-40B4-BE49-F238E27FC236}">
                <a16:creationId xmlns:a16="http://schemas.microsoft.com/office/drawing/2014/main" id="{976E245D-DD97-4593-B447-AED35548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748713" cy="521811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it-IT" altLang="it-IT" sz="4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 </a:t>
            </a:r>
            <a:endParaRPr lang="it-IT" altLang="it-IT" sz="48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FASE II</a:t>
            </a:r>
          </a:p>
          <a:p>
            <a:pPr algn="ctr">
              <a:buFontTx/>
              <a:buNone/>
              <a:defRPr/>
            </a:pPr>
            <a:r>
              <a:rPr lang="it-IT" alt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Preparazione propedeutica all’invio</a:t>
            </a:r>
          </a:p>
          <a:p>
            <a:pPr marL="0" indent="0" algn="ctr">
              <a:buFontTx/>
              <a:buNone/>
              <a:defRPr/>
            </a:pPr>
            <a:r>
              <a:rPr lang="it-IT" altLang="it-IT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attività extracurriculare della durata di 60 ore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Preparazione pedagogica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Narkisim" pitchFamily="34" charset="-79"/>
                <a:cs typeface="Narkisim" pitchFamily="34" charset="-79"/>
              </a:rPr>
              <a:t>Valutazione dei risultati di apprendimento attesi e da perseguire;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Narkisim" pitchFamily="34" charset="-79"/>
                <a:cs typeface="Narkisim" pitchFamily="34" charset="-79"/>
              </a:rPr>
              <a:t>Analisi delle strategie perché ogni studente raggiunga i propri risultati di apprendimento nei tirocini esteri;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Narkisim" pitchFamily="34" charset="-79"/>
                <a:cs typeface="Narkisim" pitchFamily="34" charset="-79"/>
              </a:rPr>
              <a:t>Modalità di invio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000000"/>
                </a:solidFill>
                <a:latin typeface="Narkisim" pitchFamily="34" charset="-79"/>
                <a:cs typeface="Narkisim" pitchFamily="34" charset="-79"/>
              </a:rPr>
              <a:t>Organizzazione dell’accoglienza/permanenza (alloggio, vitto, trasporti, visite) e del collocamento presso le aziende estere; 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Preparazione culturale </a:t>
            </a:r>
          </a:p>
          <a:p>
            <a:pPr eaLnBrk="1" hangingPunct="1">
              <a:defRPr/>
            </a:pPr>
            <a:r>
              <a:rPr lang="it-IT" altLang="it-IT" sz="1800" dirty="0">
                <a:latin typeface="Narkisim" pitchFamily="34" charset="-79"/>
                <a:cs typeface="Narkisim" pitchFamily="34" charset="-79"/>
              </a:rPr>
              <a:t>Aspetti culturali, economici e sociali delle aree in cui si svolgeranno i tirocini; tipologie di aziende presenti nei territori; differenze e similitudini fra le imprese italiane ed estere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Preparazione linguistica </a:t>
            </a:r>
          </a:p>
          <a:p>
            <a:pPr eaLnBrk="1" hangingPunct="1">
              <a:defRPr/>
            </a:pPr>
            <a:r>
              <a:rPr lang="it-IT" altLang="it-IT" sz="1800" dirty="0">
                <a:latin typeface="Narkisim" pitchFamily="34" charset="-79"/>
                <a:cs typeface="Narkisim" pitchFamily="34" charset="-79"/>
              </a:rPr>
              <a:t>Fase di formazione mirata a familiarizzare con un linguaggio tecnico professionale (</a:t>
            </a:r>
            <a:r>
              <a:rPr lang="it-IT" altLang="it-IT" sz="1800" dirty="0" err="1">
                <a:latin typeface="Narkisim" pitchFamily="34" charset="-79"/>
                <a:cs typeface="Narkisim" pitchFamily="34" charset="-79"/>
              </a:rPr>
              <a:t>microlingua</a:t>
            </a:r>
            <a:r>
              <a:rPr lang="it-IT" altLang="it-IT" sz="1800" dirty="0">
                <a:latin typeface="Narkisim" pitchFamily="34" charset="-79"/>
                <a:cs typeface="Narkisim" pitchFamily="34" charset="-79"/>
              </a:rPr>
              <a:t>)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2000" dirty="0">
              <a:latin typeface="Narkisim" pitchFamily="34" charset="-79"/>
              <a:cs typeface="Narkisim" pitchFamily="34" charset="-79"/>
            </a:endParaRPr>
          </a:p>
          <a:p>
            <a:pPr algn="just" eaLnBrk="1" hangingPunct="1">
              <a:buFontTx/>
              <a:buNone/>
              <a:defRPr/>
            </a:pPr>
            <a:endParaRPr lang="it-IT" altLang="it-IT" dirty="0"/>
          </a:p>
          <a:p>
            <a:pPr>
              <a:defRPr/>
            </a:pPr>
            <a:endParaRPr lang="it-IT" altLang="it-IT" b="1" dirty="0">
              <a:solidFill>
                <a:srgbClr val="CC66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dirty="0"/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3743EA28-6913-4EF3-A47A-49EEA64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6FCEA-FE84-49E4-9EF7-2202B6568798}" type="slidenum">
              <a:rPr lang="it-IT" altLang="it-IT">
                <a:solidFill>
                  <a:srgbClr val="000000"/>
                </a:solidFill>
              </a:rPr>
              <a:pPr/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83C4FD5-C73B-4FE6-A867-E22B0D1F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71D5BC1-95DA-41BF-9E4C-BEC9EBA31F8B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539593FE-FEA8-48B6-8FFB-3629BC31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egnaposto contenuto 12">
            <a:extLst>
              <a:ext uri="{FF2B5EF4-FFF2-40B4-BE49-F238E27FC236}">
                <a16:creationId xmlns:a16="http://schemas.microsoft.com/office/drawing/2014/main" id="{E393DD5A-89EF-4A5D-A140-EDB93501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it-IT" altLang="it-IT" sz="2800">
                <a:latin typeface="Narkisim" pitchFamily="34" charset="0"/>
                <a:cs typeface="Narkisim" pitchFamily="34" charset="0"/>
              </a:rPr>
              <a:t>La Commissione Europea offre agli studenti selezionati per una mobilità di almeno 30 giorni un servizio di valutazione (prima e dopo la mobilità) e un Supporto Linguistico Online (corso) prima della partenza o durante la mobilità.</a:t>
            </a:r>
          </a:p>
          <a:p>
            <a:r>
              <a:rPr lang="it-IT" altLang="it-IT" sz="2800" b="1">
                <a:latin typeface="Narkisim" pitchFamily="34" charset="0"/>
                <a:cs typeface="Narkisim" pitchFamily="34" charset="0"/>
              </a:rPr>
              <a:t>Il test di valutazione in ingresso ed in uscita è obbligatorio</a:t>
            </a:r>
            <a:r>
              <a:rPr lang="it-IT" altLang="it-IT" sz="2800">
                <a:latin typeface="Narkisim" pitchFamily="34" charset="0"/>
                <a:cs typeface="Narkisim" pitchFamily="34" charset="0"/>
              </a:rPr>
              <a:t>. </a:t>
            </a:r>
          </a:p>
          <a:p>
            <a:r>
              <a:rPr lang="it-IT" altLang="it-IT" sz="2800">
                <a:latin typeface="Narkisim" pitchFamily="34" charset="0"/>
                <a:cs typeface="Narkisim" pitchFamily="34" charset="0"/>
              </a:rPr>
              <a:t>I corsi di lingua online sono stati creati come supporto al miglioramento delle abilità linguistiche durante la preparazione per la mobilità e per tutta la sua durata.      </a:t>
            </a:r>
            <a:endParaRPr lang="it-IT" altLang="it-IT"/>
          </a:p>
        </p:txBody>
      </p:sp>
      <p:sp>
        <p:nvSpPr>
          <p:cNvPr id="12292" name="Segnaposto numero diapositiva 5">
            <a:extLst>
              <a:ext uri="{FF2B5EF4-FFF2-40B4-BE49-F238E27FC236}">
                <a16:creationId xmlns:a16="http://schemas.microsoft.com/office/drawing/2014/main" id="{57082BF6-5691-4B32-8713-18CEF7E1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307F3-9A35-4EF1-9E2E-80697EE99C2A}" type="slidenum">
              <a:rPr lang="it-IT" altLang="it-IT">
                <a:solidFill>
                  <a:srgbClr val="000000"/>
                </a:solidFill>
              </a:rPr>
              <a:pPr/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0CD177D-668C-4D38-AD04-32D78D0E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2294" name="Immagine 1">
            <a:extLst>
              <a:ext uri="{FF2B5EF4-FFF2-40B4-BE49-F238E27FC236}">
                <a16:creationId xmlns:a16="http://schemas.microsoft.com/office/drawing/2014/main" id="{65CDCC32-15B0-48C8-BF04-E1F156279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6419850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magine 2">
            <a:extLst>
              <a:ext uri="{FF2B5EF4-FFF2-40B4-BE49-F238E27FC236}">
                <a16:creationId xmlns:a16="http://schemas.microsoft.com/office/drawing/2014/main" id="{0BB4010D-6E4B-4B5D-8E20-6B78E39BB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216650"/>
            <a:ext cx="134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ttangolo 4">
            <a:extLst>
              <a:ext uri="{FF2B5EF4-FFF2-40B4-BE49-F238E27FC236}">
                <a16:creationId xmlns:a16="http://schemas.microsoft.com/office/drawing/2014/main" id="{F1D12BED-64C1-4C4D-8C33-08E63681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000" b="1"/>
          </a:p>
          <a:p>
            <a:pPr eaLnBrk="1" hangingPunct="1"/>
            <a:endParaRPr lang="it-IT" altLang="it-IT" sz="2000" b="1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0707A42-516D-4CEF-B77D-94BE077F14AF}"/>
              </a:ext>
            </a:extLst>
          </p:cNvPr>
          <p:cNvSpPr/>
          <p:nvPr/>
        </p:nvSpPr>
        <p:spPr>
          <a:xfrm>
            <a:off x="671809" y="188640"/>
            <a:ext cx="847219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SUPPORTO LINGUISTICO </a:t>
            </a:r>
            <a:b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</a:br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ERASMUS PLUS OLS (on line </a:t>
            </a:r>
            <a:r>
              <a:rPr lang="it-IT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linguistic</a:t>
            </a:r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it-IT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support</a:t>
            </a:r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)  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2298" name="Immagine 1">
            <a:extLst>
              <a:ext uri="{FF2B5EF4-FFF2-40B4-BE49-F238E27FC236}">
                <a16:creationId xmlns:a16="http://schemas.microsoft.com/office/drawing/2014/main" id="{17FED2D0-4D77-466E-BA8C-5CEC6660F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6126163"/>
            <a:ext cx="16462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magine 2">
            <a:extLst>
              <a:ext uri="{FF2B5EF4-FFF2-40B4-BE49-F238E27FC236}">
                <a16:creationId xmlns:a16="http://schemas.microsoft.com/office/drawing/2014/main" id="{0C337E14-9CA4-4AEB-9C8B-380158929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6172200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9F521C26-A720-43A3-AEE0-8E40A57C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17E7658E-1D7B-438F-B2B7-0E862F39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81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SUPPORTO LINGUISTICO </a:t>
            </a:r>
            <a:b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ERASMUS PLUS OLS (on line </a:t>
            </a:r>
            <a:r>
              <a:rPr lang="it-IT" sz="3200" b="1" kern="120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linguistic</a:t>
            </a:r>
            <a: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 </a:t>
            </a:r>
            <a:r>
              <a:rPr lang="it-IT" sz="3200" b="1" kern="120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support</a:t>
            </a:r>
            <a: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)  </a:t>
            </a:r>
            <a:br>
              <a:rPr lang="it-IT" sz="54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egnaposto contenuto 12">
            <a:extLst>
              <a:ext uri="{FF2B5EF4-FFF2-40B4-BE49-F238E27FC236}">
                <a16:creationId xmlns:a16="http://schemas.microsoft.com/office/drawing/2014/main" id="{3CE70481-63E3-421D-B124-36721993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it-IT" altLang="it-IT" sz="2400" dirty="0"/>
          </a:p>
          <a:p>
            <a:pPr>
              <a:defRPr/>
            </a:pPr>
            <a:r>
              <a:rPr lang="it-IT" altLang="it-IT" sz="2800" dirty="0">
                <a:latin typeface="Narkisim" panose="020E0502050101010101" pitchFamily="34" charset="-79"/>
                <a:cs typeface="Narkisim" panose="020E0502050101010101" pitchFamily="34" charset="-79"/>
              </a:rPr>
              <a:t>Il test di valutazione Erasmus+ OLS è composto da 55 domande e si svolge in circa 30/35 minuti</a:t>
            </a:r>
          </a:p>
          <a:p>
            <a:pPr>
              <a:defRPr/>
            </a:pPr>
            <a:endParaRPr lang="it-IT" altLang="it-IT" sz="28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defRPr/>
            </a:pPr>
            <a:endParaRPr lang="it-IT" altLang="it-IT" sz="28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defRPr/>
            </a:pPr>
            <a:r>
              <a:rPr lang="it-IT" altLang="it-IT" sz="2800" dirty="0">
                <a:latin typeface="Narkisim" panose="020E0502050101010101" pitchFamily="34" charset="-79"/>
                <a:cs typeface="Narkisim" panose="020E0502050101010101" pitchFamily="34" charset="-79"/>
              </a:rPr>
              <a:t>valuta quattro competenze: grammaticale, lessicale, comprensione orale e scritta nella LINGUA INGLESE </a:t>
            </a:r>
          </a:p>
        </p:txBody>
      </p:sp>
      <p:sp>
        <p:nvSpPr>
          <p:cNvPr id="13317" name="Segnaposto numero diapositiva 5">
            <a:extLst>
              <a:ext uri="{FF2B5EF4-FFF2-40B4-BE49-F238E27FC236}">
                <a16:creationId xmlns:a16="http://schemas.microsoft.com/office/drawing/2014/main" id="{60AD3DB0-2F84-4939-A178-F8B48603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9F769-3EC8-4A34-B072-6E91E2250A50}" type="slidenum">
              <a:rPr lang="it-IT" altLang="it-IT">
                <a:solidFill>
                  <a:srgbClr val="000000"/>
                </a:solidFill>
              </a:rPr>
              <a:pPr/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6B3E7E33-EB9D-49C7-A78B-094A8359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3319" name="Immagine 1">
            <a:extLst>
              <a:ext uri="{FF2B5EF4-FFF2-40B4-BE49-F238E27FC236}">
                <a16:creationId xmlns:a16="http://schemas.microsoft.com/office/drawing/2014/main" id="{75C71EAE-1EA2-4337-9220-59787B413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magine 2">
            <a:extLst>
              <a:ext uri="{FF2B5EF4-FFF2-40B4-BE49-F238E27FC236}">
                <a16:creationId xmlns:a16="http://schemas.microsoft.com/office/drawing/2014/main" id="{A4E1B719-90BB-4B55-8A8B-DA6F9A57A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1642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ttangolo 4">
            <a:extLst>
              <a:ext uri="{FF2B5EF4-FFF2-40B4-BE49-F238E27FC236}">
                <a16:creationId xmlns:a16="http://schemas.microsoft.com/office/drawing/2014/main" id="{CFAF72F2-2501-468A-BE6D-0C307312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000" b="1"/>
          </a:p>
          <a:p>
            <a:pPr eaLnBrk="1" hangingPunct="1"/>
            <a:endParaRPr lang="it-IT" altLang="it-IT" sz="2000" b="1"/>
          </a:p>
        </p:txBody>
      </p:sp>
      <p:pic>
        <p:nvPicPr>
          <p:cNvPr id="13322" name="Immagine 1">
            <a:extLst>
              <a:ext uri="{FF2B5EF4-FFF2-40B4-BE49-F238E27FC236}">
                <a16:creationId xmlns:a16="http://schemas.microsoft.com/office/drawing/2014/main" id="{6EBB743C-35C8-4171-A2BF-B0506679B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072188"/>
            <a:ext cx="16462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magine 2">
            <a:extLst>
              <a:ext uri="{FF2B5EF4-FFF2-40B4-BE49-F238E27FC236}">
                <a16:creationId xmlns:a16="http://schemas.microsoft.com/office/drawing/2014/main" id="{C6D085D1-FA4E-4278-97FE-E04BC17BA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29338"/>
            <a:ext cx="1639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978A727B-449D-4575-975D-B2C5AE6A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1E5445C4-C120-4F0F-AFA5-1FE1E19D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4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FASI DEL PROGETTO </a:t>
            </a:r>
            <a:br>
              <a:rPr lang="it-IT" sz="54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dirty="0"/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64982548-117E-47BD-961C-14F762E8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748713" cy="52181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b="1" dirty="0"/>
              <a:t>FASE III</a:t>
            </a:r>
          </a:p>
          <a:p>
            <a:pPr algn="ctr">
              <a:buFontTx/>
              <a:buNone/>
              <a:defRPr/>
            </a:pPr>
            <a:r>
              <a:rPr lang="it-IT" sz="28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Preparazione all’invio</a:t>
            </a:r>
          </a:p>
          <a:p>
            <a:pPr algn="ctr">
              <a:buFontTx/>
              <a:buNone/>
              <a:defRPr/>
            </a:pPr>
            <a:endParaRPr lang="it-IT" sz="2800" b="1" dirty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Predisposizione di tutte le pratiche/procedure burocratiche preliminari all’invio dei flussi;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predisposizione del programma di lavoro in linea con i risultati di apprendimento da acquisire e in accordo con l’azienda ospitante;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definizione del piano di lavoro personalizzato per ciascun tirocinante;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Sottoscrizione dei contratti di tirocinio e degli </a:t>
            </a:r>
            <a:r>
              <a:rPr lang="it-IT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agreement</a:t>
            </a: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. </a:t>
            </a:r>
          </a:p>
          <a:p>
            <a:pPr>
              <a:defRPr/>
            </a:pPr>
            <a:endParaRPr lang="it-IT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defRPr/>
            </a:pPr>
            <a:endParaRPr lang="it-IT" b="1" dirty="0">
              <a:solidFill>
                <a:srgbClr val="CC66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dirty="0"/>
          </a:p>
        </p:txBody>
      </p:sp>
      <p:sp>
        <p:nvSpPr>
          <p:cNvPr id="14341" name="Segnaposto numero diapositiva 5">
            <a:extLst>
              <a:ext uri="{FF2B5EF4-FFF2-40B4-BE49-F238E27FC236}">
                <a16:creationId xmlns:a16="http://schemas.microsoft.com/office/drawing/2014/main" id="{96F89491-33BA-4AD0-96F5-107F992F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A93AC4-D010-4827-B8D6-19DC75A97786}" type="slidenum">
              <a:rPr lang="it-IT" altLang="it-IT">
                <a:solidFill>
                  <a:srgbClr val="000000"/>
                </a:solidFill>
              </a:rPr>
              <a:pPr/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73BA05D1-0458-4536-B0F5-084DF46E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4343" name="Immagine 1">
            <a:extLst>
              <a:ext uri="{FF2B5EF4-FFF2-40B4-BE49-F238E27FC236}">
                <a16:creationId xmlns:a16="http://schemas.microsoft.com/office/drawing/2014/main" id="{6400A407-930D-41C6-BDE4-7D225D17B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197600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magine 2">
            <a:extLst>
              <a:ext uri="{FF2B5EF4-FFF2-40B4-BE49-F238E27FC236}">
                <a16:creationId xmlns:a16="http://schemas.microsoft.com/office/drawing/2014/main" id="{10CA8366-6D5B-435E-8CC9-121AD7F2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6173788"/>
            <a:ext cx="1346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B261132-BBF5-4FF9-963F-FCD0A67E3A68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4346" name="Immagine 1">
            <a:extLst>
              <a:ext uri="{FF2B5EF4-FFF2-40B4-BE49-F238E27FC236}">
                <a16:creationId xmlns:a16="http://schemas.microsoft.com/office/drawing/2014/main" id="{8639C509-4EF9-4F43-BA5E-1F31EB51E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973763"/>
            <a:ext cx="1644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494654B3-F01B-42C7-A9EE-EFBAAD71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FB036EBD-5410-4FA3-A202-57C4E14A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4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</a:t>
            </a: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dirty="0"/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440119F6-8E85-4C3C-9D96-8E9FF365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748713" cy="52181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IV</a:t>
            </a:r>
            <a:endParaRPr lang="it-IT" sz="2400" b="1" dirty="0">
              <a:solidFill>
                <a:srgbClr val="CC6600"/>
              </a:solidFill>
            </a:endParaRPr>
          </a:p>
          <a:p>
            <a:pPr algn="ctr">
              <a:buFontTx/>
              <a:buNone/>
              <a:defRPr/>
            </a:pPr>
            <a:r>
              <a:rPr lang="it-IT" sz="28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INVIO</a:t>
            </a:r>
            <a:endParaRPr lang="it-IT" sz="2800" dirty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Preparazione </a:t>
            </a:r>
            <a:r>
              <a:rPr lang="it-IT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pre-invio</a:t>
            </a: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 – Raccolta delle informazioni di carattere generale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Partenza/ arrivo all’estero (trasporto/benvenuto)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Alloggio presso famiglie selezionate  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Preparazione introduttiva a cura del partner transnazionale 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Formazione Linguistica (</a:t>
            </a:r>
            <a:r>
              <a:rPr lang="it-IT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microlingua</a:t>
            </a: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) in loco 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Preparazione </a:t>
            </a:r>
            <a:r>
              <a:rPr lang="it-IT" sz="2400" dirty="0" err="1">
                <a:latin typeface="Narkisim" panose="020E0502050101010101" pitchFamily="34" charset="-79"/>
                <a:cs typeface="Narkisim" panose="020E0502050101010101" pitchFamily="34" charset="-79"/>
              </a:rPr>
              <a:t>pre</a:t>
            </a: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- inserimento lavorativo 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it-IT" sz="2400" dirty="0">
                <a:latin typeface="Narkisim" panose="020E0502050101010101" pitchFamily="34" charset="-79"/>
                <a:cs typeface="Narkisim" panose="020E0502050101010101" pitchFamily="34" charset="-79"/>
              </a:rPr>
              <a:t>Inserimento lavorativo nelle aziende</a:t>
            </a:r>
          </a:p>
          <a:p>
            <a:pPr marL="0" indent="0">
              <a:buFontTx/>
              <a:buNone/>
              <a:defRPr/>
            </a:pPr>
            <a:endParaRPr lang="it-IT" b="1" dirty="0">
              <a:solidFill>
                <a:srgbClr val="CC66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dirty="0"/>
          </a:p>
        </p:txBody>
      </p:sp>
      <p:sp>
        <p:nvSpPr>
          <p:cNvPr id="15365" name="Segnaposto numero diapositiva 5">
            <a:extLst>
              <a:ext uri="{FF2B5EF4-FFF2-40B4-BE49-F238E27FC236}">
                <a16:creationId xmlns:a16="http://schemas.microsoft.com/office/drawing/2014/main" id="{5B4C7BC3-8170-4854-A2E5-F7BCB753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B2820C-115F-4B78-ABBD-5781810E6D64}" type="slidenum">
              <a:rPr lang="it-IT" altLang="it-IT">
                <a:solidFill>
                  <a:srgbClr val="000000"/>
                </a:solidFill>
              </a:rPr>
              <a:pPr/>
              <a:t>14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624DC65F-051E-4EDC-99DC-C53B0E6A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5367" name="Immagine 1">
            <a:extLst>
              <a:ext uri="{FF2B5EF4-FFF2-40B4-BE49-F238E27FC236}">
                <a16:creationId xmlns:a16="http://schemas.microsoft.com/office/drawing/2014/main" id="{B33B00AA-A89D-4033-BB6A-E6DD48251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magine 2">
            <a:extLst>
              <a:ext uri="{FF2B5EF4-FFF2-40B4-BE49-F238E27FC236}">
                <a16:creationId xmlns:a16="http://schemas.microsoft.com/office/drawing/2014/main" id="{1EBDAF8F-A4D4-4459-A4EE-4BCF6A3B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6137275"/>
            <a:ext cx="134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8800161-9023-4A40-8831-EB96596A6992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5370" name="Immagine 1">
            <a:extLst>
              <a:ext uri="{FF2B5EF4-FFF2-40B4-BE49-F238E27FC236}">
                <a16:creationId xmlns:a16="http://schemas.microsoft.com/office/drawing/2014/main" id="{4BCC7E30-B84B-44D7-A049-85F2C895E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983288"/>
            <a:ext cx="1644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magine 2">
            <a:extLst>
              <a:ext uri="{FF2B5EF4-FFF2-40B4-BE49-F238E27FC236}">
                <a16:creationId xmlns:a16="http://schemas.microsoft.com/office/drawing/2014/main" id="{2CCF371A-313B-40BB-88FC-34282625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6092825"/>
            <a:ext cx="1639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AD076C90-6697-4970-9B6B-9B0909C9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E991620D-FC21-4EDD-B4DA-285B71CA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4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</a:t>
            </a: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8" name="Segnaposto contenuto 12">
            <a:extLst>
              <a:ext uri="{FF2B5EF4-FFF2-40B4-BE49-F238E27FC236}">
                <a16:creationId xmlns:a16="http://schemas.microsoft.com/office/drawing/2014/main" id="{8A4531C6-D34F-48C8-9728-9C8D38AB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748713" cy="52181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V</a:t>
            </a:r>
            <a:endParaRPr lang="it-IT" altLang="it-IT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it-IT" altLang="it-IT" sz="36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Condivisione</a:t>
            </a:r>
            <a:endParaRPr lang="it-IT" altLang="it-IT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eaLnBrk="1" hangingPunct="1">
              <a:defRPr/>
            </a:pPr>
            <a:r>
              <a:rPr lang="it-IT" altLang="it-IT" dirty="0">
                <a:latin typeface="Narkisim" panose="020E0502050101010101" pitchFamily="34" charset="-79"/>
                <a:cs typeface="Narkisim" panose="020E0502050101010101" pitchFamily="34" charset="-79"/>
              </a:rPr>
              <a:t>Illustrazione delle esperienze di tirocinio attraverso la testimonianza dei partecipanti ad altri studenti</a:t>
            </a:r>
          </a:p>
          <a:p>
            <a:pPr eaLnBrk="1" hangingPunct="1">
              <a:defRPr/>
            </a:pPr>
            <a:r>
              <a:rPr lang="it-IT" altLang="it-IT" dirty="0">
                <a:latin typeface="Narkisim" panose="020E0502050101010101" pitchFamily="34" charset="-79"/>
                <a:cs typeface="Narkisim" panose="020E0502050101010101" pitchFamily="34" charset="-79"/>
              </a:rPr>
              <a:t>Realizzazione di un video documentario creato all’interno dell’esperienza di tirocinio</a:t>
            </a:r>
          </a:p>
          <a:p>
            <a:pPr eaLnBrk="1" hangingPunct="1">
              <a:defRPr/>
            </a:pPr>
            <a:r>
              <a:rPr lang="it-IT" altLang="it-IT" dirty="0">
                <a:latin typeface="Narkisim" panose="020E0502050101010101" pitchFamily="34" charset="-79"/>
                <a:cs typeface="Narkisim" panose="020E0502050101010101" pitchFamily="34" charset="-79"/>
              </a:rPr>
              <a:t>Realizzazione di un sito web 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</p:txBody>
      </p:sp>
      <p:sp>
        <p:nvSpPr>
          <p:cNvPr id="16389" name="Segnaposto numero diapositiva 5">
            <a:extLst>
              <a:ext uri="{FF2B5EF4-FFF2-40B4-BE49-F238E27FC236}">
                <a16:creationId xmlns:a16="http://schemas.microsoft.com/office/drawing/2014/main" id="{ED0152DB-F6AA-4051-B515-76B85019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A3B3A-0A48-40E0-BD13-6ADF93BDCB13}" type="slidenum">
              <a:rPr lang="it-IT" altLang="it-IT">
                <a:solidFill>
                  <a:srgbClr val="000000"/>
                </a:solidFill>
              </a:rPr>
              <a:pPr/>
              <a:t>15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7CA5A9F8-6A68-42EF-8C7F-5522A348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6391" name="Immagine 1">
            <a:extLst>
              <a:ext uri="{FF2B5EF4-FFF2-40B4-BE49-F238E27FC236}">
                <a16:creationId xmlns:a16="http://schemas.microsoft.com/office/drawing/2014/main" id="{7669CF41-CDA3-41FF-AB6F-C0441B499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magine 2">
            <a:extLst>
              <a:ext uri="{FF2B5EF4-FFF2-40B4-BE49-F238E27FC236}">
                <a16:creationId xmlns:a16="http://schemas.microsoft.com/office/drawing/2014/main" id="{14EF757B-9F6F-4079-B38B-259AD3357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261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380D893-9C25-445D-8C95-04FB472C259F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6394" name="Immagine 1">
            <a:extLst>
              <a:ext uri="{FF2B5EF4-FFF2-40B4-BE49-F238E27FC236}">
                <a16:creationId xmlns:a16="http://schemas.microsoft.com/office/drawing/2014/main" id="{239925DB-59C5-4A84-91C4-4D9DBAF1C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029325"/>
            <a:ext cx="1646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magine 2">
            <a:extLst>
              <a:ext uri="{FF2B5EF4-FFF2-40B4-BE49-F238E27FC236}">
                <a16:creationId xmlns:a16="http://schemas.microsoft.com/office/drawing/2014/main" id="{A894BCF5-8D13-4659-8111-04E4B2889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061075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06C79749-DBB5-40CF-83AF-2E2B395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0B87F978-310D-42AA-A983-91874B88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4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</a:t>
            </a: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0" name="Segnaposto contenuto 12">
            <a:extLst>
              <a:ext uri="{FF2B5EF4-FFF2-40B4-BE49-F238E27FC236}">
                <a16:creationId xmlns:a16="http://schemas.microsoft.com/office/drawing/2014/main" id="{8FD2E5F7-80B0-4A43-9CFE-5A7FDAF1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748713" cy="52181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altLang="it-IT" sz="36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FASE FINALE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36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Sviluppo di interventi sperimentali per la riqualificazione urbana e territoriale di luoghi e/o edifici della propria città sulla base delle pratiche sperimentali apprese nelle città europee di Portsmouth/Southampton.</a:t>
            </a:r>
          </a:p>
        </p:txBody>
      </p:sp>
      <p:sp>
        <p:nvSpPr>
          <p:cNvPr id="17413" name="Segnaposto numero diapositiva 5">
            <a:extLst>
              <a:ext uri="{FF2B5EF4-FFF2-40B4-BE49-F238E27FC236}">
                <a16:creationId xmlns:a16="http://schemas.microsoft.com/office/drawing/2014/main" id="{77257045-CDE6-482C-906F-44175B4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B399A-093E-4B17-AB61-0A1F09C8706E}" type="slidenum">
              <a:rPr lang="it-IT" altLang="it-IT">
                <a:solidFill>
                  <a:srgbClr val="000000"/>
                </a:solidFill>
              </a:rPr>
              <a:pPr/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5D2CB95D-027B-4FED-8F72-3756319E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7415" name="Immagine 1">
            <a:extLst>
              <a:ext uri="{FF2B5EF4-FFF2-40B4-BE49-F238E27FC236}">
                <a16:creationId xmlns:a16="http://schemas.microsoft.com/office/drawing/2014/main" id="{4C894329-B66B-48AC-92C6-6C1E86A01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magine 2">
            <a:extLst>
              <a:ext uri="{FF2B5EF4-FFF2-40B4-BE49-F238E27FC236}">
                <a16:creationId xmlns:a16="http://schemas.microsoft.com/office/drawing/2014/main" id="{9478ADB7-CE93-4551-83E1-A6FF2DB3A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261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A19475F-7CA9-48E4-98A0-F425BA79B7EB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7418" name="Immagine 2">
            <a:extLst>
              <a:ext uri="{FF2B5EF4-FFF2-40B4-BE49-F238E27FC236}">
                <a16:creationId xmlns:a16="http://schemas.microsoft.com/office/drawing/2014/main" id="{5B6AB1E4-0BDE-476C-AA47-E45936ADA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035675"/>
            <a:ext cx="16462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3">
            <a:extLst>
              <a:ext uri="{FF2B5EF4-FFF2-40B4-BE49-F238E27FC236}">
                <a16:creationId xmlns:a16="http://schemas.microsoft.com/office/drawing/2014/main" id="{9A399CCF-871A-4802-B8A9-8E325BF72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076950"/>
            <a:ext cx="1639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FD5217BB-B06E-4080-B121-FE44ED6F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15BCB16-878C-4329-87B4-723C939E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54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</a:t>
            </a: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dirty="0"/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4" name="Segnaposto contenuto 12">
            <a:extLst>
              <a:ext uri="{FF2B5EF4-FFF2-40B4-BE49-F238E27FC236}">
                <a16:creationId xmlns:a16="http://schemas.microsoft.com/office/drawing/2014/main" id="{6B52F41D-E786-4F85-88D4-2ED14961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0"/>
            <a:ext cx="8748713" cy="50784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      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FASE TRASVERSALE</a:t>
            </a:r>
            <a:b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</a:b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t-IT" dirty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Monitoraggio delle attività di tirocinio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t-IT" dirty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Valutazione delle attività progettuali </a:t>
            </a:r>
            <a:br>
              <a:rPr lang="it-IT" dirty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it-IT" dirty="0">
                <a:latin typeface="Narkisim" panose="020E0502050101010101" pitchFamily="34" charset="-79"/>
                <a:cs typeface="Narkisim" panose="020E0502050101010101" pitchFamily="34" charset="-79"/>
              </a:rPr>
              <a:t>REPORT INDIVIDUALE</a:t>
            </a:r>
            <a:br>
              <a:rPr lang="it-IT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it-IT" dirty="0">
                <a:latin typeface="Narkisim" panose="020E0502050101010101" pitchFamily="34" charset="-79"/>
                <a:cs typeface="Narkisim" panose="020E0502050101010101" pitchFamily="34" charset="-79"/>
              </a:rPr>
              <a:t>da compilare on line e rinviare all’ Agenzia Nazionale entro 30 giorni dalla fine della mobilità</a:t>
            </a:r>
            <a:endParaRPr lang="it-IT" altLang="it-IT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8437" name="Segnaposto numero diapositiva 5">
            <a:extLst>
              <a:ext uri="{FF2B5EF4-FFF2-40B4-BE49-F238E27FC236}">
                <a16:creationId xmlns:a16="http://schemas.microsoft.com/office/drawing/2014/main" id="{BA0F59D4-2D17-41BB-AB93-3B344D96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99BBF-DD4D-4049-BA04-C07A81634520}" type="slidenum">
              <a:rPr lang="it-IT" altLang="it-IT">
                <a:solidFill>
                  <a:srgbClr val="000000"/>
                </a:solidFill>
              </a:rPr>
              <a:pPr/>
              <a:t>17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8C4469B5-2C0B-48A0-8480-5F2431B2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8439" name="Immagine 1">
            <a:extLst>
              <a:ext uri="{FF2B5EF4-FFF2-40B4-BE49-F238E27FC236}">
                <a16:creationId xmlns:a16="http://schemas.microsoft.com/office/drawing/2014/main" id="{BAA498C5-F9D5-4B44-B8D4-88E4FEA63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magine 2">
            <a:extLst>
              <a:ext uri="{FF2B5EF4-FFF2-40B4-BE49-F238E27FC236}">
                <a16:creationId xmlns:a16="http://schemas.microsoft.com/office/drawing/2014/main" id="{B18FD8DD-579A-4067-86B8-A71ED015A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178550"/>
            <a:ext cx="134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EF44608-BD04-47D5-A8D2-9EBD01450F81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8442" name="Immagine 1">
            <a:extLst>
              <a:ext uri="{FF2B5EF4-FFF2-40B4-BE49-F238E27FC236}">
                <a16:creationId xmlns:a16="http://schemas.microsoft.com/office/drawing/2014/main" id="{AC39367A-9BD4-4089-B703-7DD950B2C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995988"/>
            <a:ext cx="16462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299FCF6E-FB17-40EF-B812-E340A224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2FFEF51A-C323-4C4F-AEA3-26AB4673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CERTIFICAZIONE EUROPASS MOBILITY</a:t>
            </a: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460" name="Segnaposto contenuto 12">
            <a:extLst>
              <a:ext uri="{FF2B5EF4-FFF2-40B4-BE49-F238E27FC236}">
                <a16:creationId xmlns:a16="http://schemas.microsoft.com/office/drawing/2014/main" id="{DD7DC8C9-706E-4C61-AD3E-5DD73A83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3288"/>
            <a:ext cx="8748713" cy="5218112"/>
          </a:xfrm>
        </p:spPr>
        <p:txBody>
          <a:bodyPr/>
          <a:lstStyle/>
          <a:p>
            <a:pPr marL="0" indent="0">
              <a:buFontTx/>
              <a:buNone/>
            </a:pPr>
            <a:endParaRPr lang="it-IT" altLang="it-IT" sz="2800">
              <a:latin typeface="Narkisim" pitchFamily="34" charset="0"/>
              <a:cs typeface="Narkisim" pitchFamily="34" charset="0"/>
            </a:endParaRPr>
          </a:p>
          <a:p>
            <a:pPr marL="0" indent="0">
              <a:buFontTx/>
              <a:buNone/>
            </a:pPr>
            <a:endParaRPr lang="it-IT" altLang="it-IT" sz="2800">
              <a:latin typeface="Narkisim" pitchFamily="34" charset="0"/>
              <a:cs typeface="Narkisim" pitchFamily="34" charset="0"/>
            </a:endParaRPr>
          </a:p>
          <a:p>
            <a:pPr marL="0" indent="0">
              <a:buFontTx/>
              <a:buNone/>
            </a:pPr>
            <a:endParaRPr lang="it-IT" altLang="it-IT" sz="2800">
              <a:latin typeface="Narkisim" pitchFamily="34" charset="0"/>
              <a:cs typeface="Narkisim" pitchFamily="34" charset="0"/>
            </a:endParaRPr>
          </a:p>
          <a:p>
            <a:pPr marL="0" indent="0">
              <a:buFontTx/>
              <a:buNone/>
            </a:pPr>
            <a:r>
              <a:rPr lang="it-IT" altLang="it-IT" sz="2800">
                <a:latin typeface="Narkisim" pitchFamily="34" charset="0"/>
                <a:cs typeface="Narkisim" pitchFamily="34" charset="0"/>
              </a:rPr>
              <a:t>Dispositivo Comunitario che documenta i percorsi di apprendimento effettuati in un Paese diverso da quello di appartenenza</a:t>
            </a:r>
          </a:p>
          <a:p>
            <a:pPr marL="0" indent="0">
              <a:buFontTx/>
              <a:buNone/>
            </a:pPr>
            <a:br>
              <a:rPr lang="it-IT" altLang="it-IT" sz="2800">
                <a:latin typeface="Narkisim" pitchFamily="34" charset="0"/>
                <a:cs typeface="Narkisim" pitchFamily="34" charset="0"/>
              </a:rPr>
            </a:br>
            <a:r>
              <a:rPr lang="it-IT" altLang="it-IT" sz="2800">
                <a:latin typeface="Narkisim" pitchFamily="34" charset="0"/>
                <a:cs typeface="Narkisim" pitchFamily="34" charset="0"/>
              </a:rPr>
              <a:t>Ogni partecipante avrà attestato il percorso di apprendimento seguito all’estero in termini di competenze, abilità e conoscenze acquisite, conferendo quindi visibilità alla propria esperienza.</a:t>
            </a:r>
            <a:endParaRPr lang="it-IT" altLang="it-IT">
              <a:latin typeface="Narkisim" pitchFamily="34" charset="0"/>
              <a:cs typeface="Narkisim" pitchFamily="34" charset="0"/>
            </a:endParaRPr>
          </a:p>
        </p:txBody>
      </p:sp>
      <p:sp>
        <p:nvSpPr>
          <p:cNvPr id="19461" name="Segnaposto numero diapositiva 5">
            <a:extLst>
              <a:ext uri="{FF2B5EF4-FFF2-40B4-BE49-F238E27FC236}">
                <a16:creationId xmlns:a16="http://schemas.microsoft.com/office/drawing/2014/main" id="{4622E4AB-C253-480F-85BF-2BB52B3A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F1E9ED-AD22-427B-99F0-DE7BA0CF0B59}" type="slidenum">
              <a:rPr lang="it-IT" altLang="it-IT">
                <a:solidFill>
                  <a:srgbClr val="000000"/>
                </a:solidFill>
              </a:rPr>
              <a:pPr/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88DFC41D-0DA9-4D2E-B6F0-F635E602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9463" name="Immagine 1">
            <a:extLst>
              <a:ext uri="{FF2B5EF4-FFF2-40B4-BE49-F238E27FC236}">
                <a16:creationId xmlns:a16="http://schemas.microsoft.com/office/drawing/2014/main" id="{C718C166-F857-433C-BEA3-19AFBCBA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magine 2">
            <a:extLst>
              <a:ext uri="{FF2B5EF4-FFF2-40B4-BE49-F238E27FC236}">
                <a16:creationId xmlns:a16="http://schemas.microsoft.com/office/drawing/2014/main" id="{2314FC33-F18D-4BB4-B47A-0B043DC8C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6203950"/>
            <a:ext cx="134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A6C3681-0FD4-4D41-8CF7-EF8C198E2652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pic>
        <p:nvPicPr>
          <p:cNvPr id="19466" name="Immagine 1">
            <a:extLst>
              <a:ext uri="{FF2B5EF4-FFF2-40B4-BE49-F238E27FC236}">
                <a16:creationId xmlns:a16="http://schemas.microsoft.com/office/drawing/2014/main" id="{14533735-791B-47F0-AFD9-E22C3EAAE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720725"/>
            <a:ext cx="1287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magine 1">
            <a:extLst>
              <a:ext uri="{FF2B5EF4-FFF2-40B4-BE49-F238E27FC236}">
                <a16:creationId xmlns:a16="http://schemas.microsoft.com/office/drawing/2014/main" id="{D463B79E-21B0-4221-9BF9-2CA33BA53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6053138"/>
            <a:ext cx="16462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magine 2">
            <a:extLst>
              <a:ext uri="{FF2B5EF4-FFF2-40B4-BE49-F238E27FC236}">
                <a16:creationId xmlns:a16="http://schemas.microsoft.com/office/drawing/2014/main" id="{744DF066-A455-499B-B04D-C43BD7245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6165850"/>
            <a:ext cx="16398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BF48A89E-C55A-418F-B77E-898299F8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E1E8B606-ACBB-4563-A7CB-760E7B3E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382713"/>
          </a:xfrm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CERTIFICAZIONE </a:t>
            </a: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ECVET </a:t>
            </a:r>
            <a:br>
              <a:rPr lang="it-IT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364" name="Segnaposto contenuto 12">
            <a:extLst>
              <a:ext uri="{FF2B5EF4-FFF2-40B4-BE49-F238E27FC236}">
                <a16:creationId xmlns:a16="http://schemas.microsoft.com/office/drawing/2014/main" id="{497F78F0-2AA3-4DD3-87ED-A5AE2A3F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893175" cy="54737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europeo di crediti per l’istruzione e la formazione professionale</a:t>
            </a: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" name="Segnaposto numero diapositiva 5">
            <a:extLst>
              <a:ext uri="{FF2B5EF4-FFF2-40B4-BE49-F238E27FC236}">
                <a16:creationId xmlns:a16="http://schemas.microsoft.com/office/drawing/2014/main" id="{5796C2DE-73C1-411F-8CE9-EF75E4FF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3DE119-9A18-4936-B3E7-E1293B7DFD1E}" type="slidenum">
              <a:rPr lang="it-IT" altLang="it-IT">
                <a:solidFill>
                  <a:srgbClr val="000000"/>
                </a:solidFill>
              </a:rPr>
              <a:pPr/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0A14A751-EB85-436E-AAC9-1912D510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0487" name="Immagine 1">
            <a:extLst>
              <a:ext uri="{FF2B5EF4-FFF2-40B4-BE49-F238E27FC236}">
                <a16:creationId xmlns:a16="http://schemas.microsoft.com/office/drawing/2014/main" id="{F299A77E-4C14-46C0-89D5-93BAC4EB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2">
            <a:extLst>
              <a:ext uri="{FF2B5EF4-FFF2-40B4-BE49-F238E27FC236}">
                <a16:creationId xmlns:a16="http://schemas.microsoft.com/office/drawing/2014/main" id="{C349A3DF-7C17-4DB8-9BA2-6FE410A3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6288088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94104D2-36B1-438C-A177-EE48421298B9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sp>
        <p:nvSpPr>
          <p:cNvPr id="20490" name="CasellaDiTesto 1">
            <a:extLst>
              <a:ext uri="{FF2B5EF4-FFF2-40B4-BE49-F238E27FC236}">
                <a16:creationId xmlns:a16="http://schemas.microsoft.com/office/drawing/2014/main" id="{994D9B41-CCD4-48C9-9F0C-1D8B12AA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42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0491" name="AutoShape 2" descr="Risultati immagini per ecvet">
            <a:extLst>
              <a:ext uri="{FF2B5EF4-FFF2-40B4-BE49-F238E27FC236}">
                <a16:creationId xmlns:a16="http://schemas.microsoft.com/office/drawing/2014/main" id="{962B8973-2A04-4035-9025-6F2C0457A0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20492" name="Immagine 3">
            <a:extLst>
              <a:ext uri="{FF2B5EF4-FFF2-40B4-BE49-F238E27FC236}">
                <a16:creationId xmlns:a16="http://schemas.microsoft.com/office/drawing/2014/main" id="{21AEB3C0-182E-4125-90B6-92E32920D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725613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F0C938-F8F1-45A5-8605-FBE900659488}"/>
              </a:ext>
            </a:extLst>
          </p:cNvPr>
          <p:cNvSpPr txBox="1"/>
          <p:nvPr/>
        </p:nvSpPr>
        <p:spPr>
          <a:xfrm>
            <a:off x="250825" y="3230563"/>
            <a:ext cx="763428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strumento convertitore che permette di tradurre in una «</a:t>
            </a:r>
            <a:r>
              <a:rPr lang="it-IT" sz="28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 comune</a:t>
            </a: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le esperienze di apprendimento all’estero</a:t>
            </a:r>
          </a:p>
          <a:p>
            <a:pPr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La certificazione europea ECVET, assegnata alla fine del percorso, si  basa sui risultati di apprendimento (Learning </a:t>
            </a:r>
            <a:r>
              <a:rPr lang="it-IT" dirty="0" err="1"/>
              <a:t>Outcomes</a:t>
            </a:r>
            <a:r>
              <a:rPr lang="it-IT" dirty="0"/>
              <a:t>- LO) e favorisce il riconoscimento dei risultati di apprendimento conseguiti durante il periodo di mobilità all’estero in vista dell’acquisizione di una qualificazione. </a:t>
            </a:r>
          </a:p>
        </p:txBody>
      </p:sp>
      <p:pic>
        <p:nvPicPr>
          <p:cNvPr id="20494" name="Immagine 1">
            <a:extLst>
              <a:ext uri="{FF2B5EF4-FFF2-40B4-BE49-F238E27FC236}">
                <a16:creationId xmlns:a16="http://schemas.microsoft.com/office/drawing/2014/main" id="{3D781F9E-C9F7-46D0-B961-6D21C61E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61075"/>
            <a:ext cx="1646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74B79496-9C2B-434B-A247-0409DCEC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egnaposto numero diapositiva 5">
            <a:extLst>
              <a:ext uri="{FF2B5EF4-FFF2-40B4-BE49-F238E27FC236}">
                <a16:creationId xmlns:a16="http://schemas.microsoft.com/office/drawing/2014/main" id="{707197B2-C943-4BE2-8700-679F0103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8B1ED5-86D5-464E-AF31-720BB6B50E51}" type="slidenum">
              <a:rPr lang="it-IT" altLang="it-IT">
                <a:solidFill>
                  <a:srgbClr val="000000"/>
                </a:solidFill>
              </a:rPr>
              <a:pPr/>
              <a:t>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F163526-E99F-4C17-806F-94C3A7C8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68AE46B6-047E-4190-98A5-4C6D28D9B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613"/>
            <a:ext cx="8866188" cy="5208587"/>
          </a:xfrm>
        </p:spPr>
        <p:txBody>
          <a:bodyPr/>
          <a:lstStyle/>
          <a:p>
            <a:pPr>
              <a:defRPr/>
            </a:pPr>
            <a:b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Organismo Proponente ed Organismo d’Invio:</a:t>
            </a: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IIS «E. Mattei»</a:t>
            </a:r>
            <a:br>
              <a:rPr lang="it-IT" sz="3200" b="1" dirty="0">
                <a:solidFill>
                  <a:schemeClr val="accent2"/>
                </a:solidFill>
                <a:latin typeface="Narkisim" pitchFamily="34" charset="-79"/>
                <a:cs typeface="Narkisim" pitchFamily="34" charset="-79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Organismo di Invio </a:t>
            </a:r>
            <a:r>
              <a:rPr lang="it-IT" sz="3200" b="1" dirty="0">
                <a:solidFill>
                  <a:schemeClr val="accent2"/>
                </a:solidFill>
                <a:latin typeface="Narkisim" pitchFamily="34" charset="-79"/>
                <a:cs typeface="Narkisim" pitchFamily="34" charset="-79"/>
              </a:rPr>
              <a:t>:</a:t>
            </a:r>
            <a:br>
              <a:rPr lang="it-IT" sz="2800" dirty="0">
                <a:latin typeface="Narkisim" pitchFamily="34" charset="-79"/>
                <a:cs typeface="Narkisim" pitchFamily="34" charset="-79"/>
              </a:rPr>
            </a:b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Polo Liceale «Mattioli»</a:t>
            </a:r>
            <a:b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Beneficiari</a:t>
            </a:r>
            <a:b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n. 35 alunni delle classi III e IV dell’Istituto Mattei</a:t>
            </a:r>
            <a:b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n. 15 alunni delle classi  III e IV del Polo Liceale Mattioli</a:t>
            </a:r>
            <a:b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Organismo intermediario di supporto alla gestione</a:t>
            </a:r>
            <a:b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Akon</a:t>
            </a:r>
            <a:r>
              <a:rPr lang="it-IT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 Service S.a.s.</a:t>
            </a:r>
            <a:b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b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3078" name="Immagine 1">
            <a:extLst>
              <a:ext uri="{FF2B5EF4-FFF2-40B4-BE49-F238E27FC236}">
                <a16:creationId xmlns:a16="http://schemas.microsoft.com/office/drawing/2014/main" id="{75418598-2D91-4246-A8EF-6047452D1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284913"/>
            <a:ext cx="36718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magine 2">
            <a:extLst>
              <a:ext uri="{FF2B5EF4-FFF2-40B4-BE49-F238E27FC236}">
                <a16:creationId xmlns:a16="http://schemas.microsoft.com/office/drawing/2014/main" id="{3B8BFD3B-420F-4A98-9A22-0AD19CA5A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130925"/>
            <a:ext cx="134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magine 1">
            <a:extLst>
              <a:ext uri="{FF2B5EF4-FFF2-40B4-BE49-F238E27FC236}">
                <a16:creationId xmlns:a16="http://schemas.microsoft.com/office/drawing/2014/main" id="{555B1CD7-4B0B-4EDB-851A-8F2B8B4EA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6130925"/>
            <a:ext cx="16414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magine 2">
            <a:extLst>
              <a:ext uri="{FF2B5EF4-FFF2-40B4-BE49-F238E27FC236}">
                <a16:creationId xmlns:a16="http://schemas.microsoft.com/office/drawing/2014/main" id="{3B3F31C4-8CD2-4F57-9638-7E6E3CF93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995988"/>
            <a:ext cx="18954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9">
            <a:extLst>
              <a:ext uri="{FF2B5EF4-FFF2-40B4-BE49-F238E27FC236}">
                <a16:creationId xmlns:a16="http://schemas.microsoft.com/office/drawing/2014/main" id="{075DA191-D91B-40F4-BD6B-08134DCAF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81550"/>
            <a:ext cx="29511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2CDEB9E7-515D-40D2-BD88-08923D9A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791B6838-0F27-47A5-8E8C-A5990F99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382713"/>
          </a:xfrm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br>
              <a:rPr lang="it-IT" sz="2800" b="1" dirty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endParaRPr lang="it-IT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509" name="Segnaposto numero diapositiva 5">
            <a:extLst>
              <a:ext uri="{FF2B5EF4-FFF2-40B4-BE49-F238E27FC236}">
                <a16:creationId xmlns:a16="http://schemas.microsoft.com/office/drawing/2014/main" id="{F95B5D22-DED5-498E-8B35-383E8357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0711AA-8F8B-42E2-8912-C59358BD8BCA}" type="slidenum">
              <a:rPr lang="it-IT" altLang="it-IT">
                <a:solidFill>
                  <a:srgbClr val="000000"/>
                </a:solidFill>
              </a:rPr>
              <a:pPr/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5364" name="Segnaposto contenuto 12">
            <a:extLst>
              <a:ext uri="{FF2B5EF4-FFF2-40B4-BE49-F238E27FC236}">
                <a16:creationId xmlns:a16="http://schemas.microsoft.com/office/drawing/2014/main" id="{CF52441B-B893-444A-8E04-5FDD3A8E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8893175" cy="54737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sz="3600" i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Grazie per l’attenzione!</a:t>
            </a:r>
          </a:p>
          <a:p>
            <a:pPr marL="0" indent="0" algn="ctr">
              <a:buFontTx/>
              <a:buNone/>
              <a:defRPr/>
            </a:pPr>
            <a:endParaRPr lang="it-IT" sz="4000" b="1" i="1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FontTx/>
              <a:buNone/>
              <a:defRPr/>
            </a:pPr>
            <a:r>
              <a:rPr lang="it-IT" sz="4000" b="1" i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Un vincitore è </a:t>
            </a:r>
          </a:p>
          <a:p>
            <a:pPr marL="0" indent="0" algn="ctr">
              <a:buFontTx/>
              <a:buNone/>
              <a:defRPr/>
            </a:pPr>
            <a:r>
              <a:rPr lang="it-IT" sz="4000" b="1" i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semplicemente un sognatore </a:t>
            </a:r>
          </a:p>
          <a:p>
            <a:pPr marL="0" indent="0" algn="ctr">
              <a:buFontTx/>
              <a:buNone/>
              <a:defRPr/>
            </a:pPr>
            <a:r>
              <a:rPr lang="it-IT" sz="4000" b="1" i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che non si è mai arreso </a:t>
            </a:r>
          </a:p>
          <a:p>
            <a:pPr marL="0" indent="0" algn="ctr">
              <a:buFontTx/>
              <a:buNone/>
              <a:defRPr/>
            </a:pPr>
            <a:r>
              <a:rPr lang="it-IT" sz="4000" b="1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Nelson Mandela</a:t>
            </a:r>
          </a:p>
          <a:p>
            <a:pPr marL="0" indent="0" algn="ctr">
              <a:buFontTx/>
              <a:buNone/>
              <a:defRPr/>
            </a:pPr>
            <a:endParaRPr lang="it-IT" sz="3600" dirty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FontTx/>
              <a:buNone/>
              <a:defRPr/>
            </a:pPr>
            <a:r>
              <a:rPr lang="it-IT" sz="3600" dirty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</a:p>
          <a:p>
            <a:pPr marL="0" indent="0" algn="ctr">
              <a:buFontTx/>
              <a:buNone/>
              <a:defRPr/>
            </a:pPr>
            <a:endParaRPr lang="it-IT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1511" name="Rectangle 5">
            <a:extLst>
              <a:ext uri="{FF2B5EF4-FFF2-40B4-BE49-F238E27FC236}">
                <a16:creationId xmlns:a16="http://schemas.microsoft.com/office/drawing/2014/main" id="{7BC985C8-1742-4C50-8933-F1B48B79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1512" name="Immagine 1">
            <a:extLst>
              <a:ext uri="{FF2B5EF4-FFF2-40B4-BE49-F238E27FC236}">
                <a16:creationId xmlns:a16="http://schemas.microsoft.com/office/drawing/2014/main" id="{E83AAE47-532F-4F81-996C-42FDB8F07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magine 2">
            <a:extLst>
              <a:ext uri="{FF2B5EF4-FFF2-40B4-BE49-F238E27FC236}">
                <a16:creationId xmlns:a16="http://schemas.microsoft.com/office/drawing/2014/main" id="{6D26CAB6-C98B-4B70-9A69-CB8FFE9FD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6288088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E3B8C1-D572-4901-BC3F-89DA57FA2B06}"/>
              </a:ext>
            </a:extLst>
          </p:cNvPr>
          <p:cNvSpPr/>
          <p:nvPr/>
        </p:nvSpPr>
        <p:spPr>
          <a:xfrm>
            <a:off x="0" y="1285875"/>
            <a:ext cx="8501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it-IT" sz="2000" b="1" dirty="0"/>
          </a:p>
          <a:p>
            <a:pPr marL="285750" indent="-285750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000" b="1" dirty="0"/>
          </a:p>
        </p:txBody>
      </p:sp>
      <p:sp>
        <p:nvSpPr>
          <p:cNvPr id="21515" name="CasellaDiTesto 1">
            <a:extLst>
              <a:ext uri="{FF2B5EF4-FFF2-40B4-BE49-F238E27FC236}">
                <a16:creationId xmlns:a16="http://schemas.microsoft.com/office/drawing/2014/main" id="{2CD5B148-8805-4672-B3C8-2D3231C9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42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1516" name="AutoShape 2" descr="Risultati immagini per ecvet">
            <a:extLst>
              <a:ext uri="{FF2B5EF4-FFF2-40B4-BE49-F238E27FC236}">
                <a16:creationId xmlns:a16="http://schemas.microsoft.com/office/drawing/2014/main" id="{C562A08C-D332-4AE4-B297-0E8622BEE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21517" name="Immagine 1">
            <a:extLst>
              <a:ext uri="{FF2B5EF4-FFF2-40B4-BE49-F238E27FC236}">
                <a16:creationId xmlns:a16="http://schemas.microsoft.com/office/drawing/2014/main" id="{4DA91184-B4CD-4943-906D-8D691B86E1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6178550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Immagine 2">
            <a:extLst>
              <a:ext uri="{FF2B5EF4-FFF2-40B4-BE49-F238E27FC236}">
                <a16:creationId xmlns:a16="http://schemas.microsoft.com/office/drawing/2014/main" id="{391D7194-4AA2-4543-98FE-2B2E18AC6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6107113"/>
            <a:ext cx="1674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A7C5EEC1-FB88-43DF-BD01-3E4C179F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egnaposto numero diapositiva 5">
            <a:extLst>
              <a:ext uri="{FF2B5EF4-FFF2-40B4-BE49-F238E27FC236}">
                <a16:creationId xmlns:a16="http://schemas.microsoft.com/office/drawing/2014/main" id="{9CBD804B-3535-4D20-A0E9-EEE36FFD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B1188-E556-444B-8CAC-15E8C610C7BC}" type="slidenum">
              <a:rPr lang="it-IT" altLang="it-IT">
                <a:solidFill>
                  <a:srgbClr val="000000"/>
                </a:solidFill>
              </a:rPr>
              <a:pPr/>
              <a:t>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345CEF36-CAC9-435D-A8F1-49720227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33209AF-14DD-40A3-A454-33D45DEED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01600"/>
            <a:ext cx="8218487" cy="5559425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b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8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  <a:t>-</a:t>
            </a:r>
            <a: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  <a:t>Potenziare le competenze professionali dei giovani (digitali, progettuali, urbanistiche, logistiche ed ambientali)</a:t>
            </a:r>
            <a:b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  <a:t>- Reinvestire localmente tali competenze nei processi di innovazione che interessano la rigenerazione territoriale ed urbana</a:t>
            </a:r>
            <a:b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  <a:t>- sostenere lo sviluppo di comunità sostenibili nella Regione Abruzzo  </a:t>
            </a:r>
            <a:b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400" b="1" dirty="0">
                <a:solidFill>
                  <a:schemeClr val="tx1"/>
                </a:solidFill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it-IT" sz="3200" b="1" dirty="0">
                <a:solidFill>
                  <a:schemeClr val="tx1"/>
                </a:solidFill>
              </a:rPr>
            </a:br>
            <a:b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2" name="Immagine 1">
            <a:extLst>
              <a:ext uri="{FF2B5EF4-FFF2-40B4-BE49-F238E27FC236}">
                <a16:creationId xmlns:a16="http://schemas.microsoft.com/office/drawing/2014/main" id="{69B56106-16AD-4CB1-A91E-EBA3C681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64263"/>
            <a:ext cx="4514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magine 2">
            <a:extLst>
              <a:ext uri="{FF2B5EF4-FFF2-40B4-BE49-F238E27FC236}">
                <a16:creationId xmlns:a16="http://schemas.microsoft.com/office/drawing/2014/main" id="{64556325-0C36-4AD6-B5D3-E97C82C7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1642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FFAC2CD-019F-45B0-9DCC-D5414DFF68AA}"/>
              </a:ext>
            </a:extLst>
          </p:cNvPr>
          <p:cNvSpPr/>
          <p:nvPr/>
        </p:nvSpPr>
        <p:spPr>
          <a:xfrm>
            <a:off x="446479" y="188640"/>
            <a:ext cx="838402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SCOPO DEL PROGETTO </a:t>
            </a:r>
          </a:p>
        </p:txBody>
      </p:sp>
      <p:pic>
        <p:nvPicPr>
          <p:cNvPr id="4105" name="Immagine 2">
            <a:extLst>
              <a:ext uri="{FF2B5EF4-FFF2-40B4-BE49-F238E27FC236}">
                <a16:creationId xmlns:a16="http://schemas.microsoft.com/office/drawing/2014/main" id="{1D60587E-5EF7-4D9F-B0E9-7F449CD2B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6010275"/>
            <a:ext cx="1895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magine 1">
            <a:extLst>
              <a:ext uri="{FF2B5EF4-FFF2-40B4-BE49-F238E27FC236}">
                <a16:creationId xmlns:a16="http://schemas.microsoft.com/office/drawing/2014/main" id="{3B27C712-3829-4CFA-AA06-31A1E3BEB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6164263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3CD02D56-CAEE-4EFE-BB0A-DD5027DD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egnaposto contenuto 2">
            <a:extLst>
              <a:ext uri="{FF2B5EF4-FFF2-40B4-BE49-F238E27FC236}">
                <a16:creationId xmlns:a16="http://schemas.microsoft.com/office/drawing/2014/main" id="{2EC549D6-04E8-401C-8A5C-D4390F83C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68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it-IT" altLang="it-IT" sz="20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0000"/>
                </a:solidFill>
                <a:latin typeface="Narkisim" pitchFamily="34" charset="0"/>
                <a:cs typeface="Narkisim" pitchFamily="34" charset="0"/>
              </a:rPr>
              <a:t>Acquisizione di conoscenze/competenze nel comparto della rigenerazione urbana e territoriale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0000"/>
                </a:solidFill>
                <a:latin typeface="Narkisim" pitchFamily="34" charset="0"/>
                <a:cs typeface="Narkisim" pitchFamily="34" charset="0"/>
              </a:rPr>
              <a:t>Formazione on the job in imprese europee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0000"/>
                </a:solidFill>
                <a:latin typeface="Narkisim" pitchFamily="34" charset="0"/>
                <a:cs typeface="Narkisim" pitchFamily="34" charset="0"/>
              </a:rPr>
              <a:t>Qualificazione professionale in linea con gli standard europei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0000"/>
                </a:solidFill>
                <a:latin typeface="Narkisim" pitchFamily="34" charset="0"/>
                <a:cs typeface="Narkisim" pitchFamily="34" charset="0"/>
              </a:rPr>
              <a:t>Potenziamento delle competenze linguistiche </a:t>
            </a:r>
            <a:r>
              <a:rPr lang="it-IT" altLang="it-IT" sz="2400"/>
              <a:t>	</a:t>
            </a:r>
          </a:p>
          <a:p>
            <a:pPr eaLnBrk="1" hangingPunct="1"/>
            <a:endParaRPr lang="it-IT" altLang="it-IT" sz="2400"/>
          </a:p>
          <a:p>
            <a:pPr eaLnBrk="1" hangingPunct="1"/>
            <a:endParaRPr lang="it-IT" altLang="it-IT" sz="240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it-IT" altLang="it-IT" sz="2400"/>
          </a:p>
          <a:p>
            <a:pPr eaLnBrk="1" hangingPunct="1"/>
            <a:endParaRPr lang="it-IT" altLang="it-IT" sz="2400"/>
          </a:p>
          <a:p>
            <a:pPr eaLnBrk="1" hangingPunct="1"/>
            <a:endParaRPr lang="it-IT" altLang="it-IT" sz="2400"/>
          </a:p>
          <a:p>
            <a:pPr eaLnBrk="1" hangingPunct="1"/>
            <a:endParaRPr lang="it-IT" altLang="it-IT" sz="2400"/>
          </a:p>
          <a:p>
            <a:pPr eaLnBrk="1" hangingPunct="1">
              <a:buFontTx/>
              <a:buNone/>
            </a:pPr>
            <a:endParaRPr lang="it-IT" altLang="it-IT" b="1">
              <a:solidFill>
                <a:srgbClr val="0070C0"/>
              </a:solidFill>
            </a:endParaRPr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2765E9A1-0C48-443A-8E6A-B9681EA7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9</a:t>
            </a:r>
          </a:p>
        </p:txBody>
      </p:sp>
      <p:pic>
        <p:nvPicPr>
          <p:cNvPr id="5125" name="Immagine 2">
            <a:extLst>
              <a:ext uri="{FF2B5EF4-FFF2-40B4-BE49-F238E27FC236}">
                <a16:creationId xmlns:a16="http://schemas.microsoft.com/office/drawing/2014/main" id="{6DE08E4D-B88C-4476-B801-5A74206C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0880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magine 1">
            <a:extLst>
              <a:ext uri="{FF2B5EF4-FFF2-40B4-BE49-F238E27FC236}">
                <a16:creationId xmlns:a16="http://schemas.microsoft.com/office/drawing/2014/main" id="{1F82D5C5-88BF-4ABA-B5CC-F5D95417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45225"/>
            <a:ext cx="36591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06B1ADD-B9AA-43F7-AD12-D26784719313}"/>
              </a:ext>
            </a:extLst>
          </p:cNvPr>
          <p:cNvSpPr/>
          <p:nvPr/>
        </p:nvSpPr>
        <p:spPr>
          <a:xfrm>
            <a:off x="0" y="404664"/>
            <a:ext cx="88924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altLang="it-IT" sz="54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OBIETTIVI DEL PROGETTO</a:t>
            </a:r>
            <a:endParaRPr lang="it-IT" sz="54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128" name="Immagine 2">
            <a:extLst>
              <a:ext uri="{FF2B5EF4-FFF2-40B4-BE49-F238E27FC236}">
                <a16:creationId xmlns:a16="http://schemas.microsoft.com/office/drawing/2014/main" id="{629D4130-F49A-403D-8C45-B3085325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995988"/>
            <a:ext cx="1895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magine 2">
            <a:extLst>
              <a:ext uri="{FF2B5EF4-FFF2-40B4-BE49-F238E27FC236}">
                <a16:creationId xmlns:a16="http://schemas.microsoft.com/office/drawing/2014/main" id="{2F254755-BE43-4184-B78F-8358CD9E9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6056313"/>
            <a:ext cx="16414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69648E29-E23E-441B-9C8B-EB3A1390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0EB5D79-C4B1-401F-8339-C18E3AB752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9632" y="1700808"/>
          <a:ext cx="655272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4D00734C-30DA-4033-ADE2-2F91108B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C382A-9042-445F-8944-AFF19D12B38C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6149" name="CasellaDiTesto 6">
            <a:extLst>
              <a:ext uri="{FF2B5EF4-FFF2-40B4-BE49-F238E27FC236}">
                <a16:creationId xmlns:a16="http://schemas.microsoft.com/office/drawing/2014/main" id="{D937033C-E12D-4FC6-8B9C-3CB9E4F2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97425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b="1" i="1">
                <a:solidFill>
                  <a:schemeClr val="accent2"/>
                </a:solidFill>
              </a:rPr>
              <a:t>ISTRUZIONE</a:t>
            </a:r>
            <a:r>
              <a:rPr lang="it-IT" altLang="it-IT" sz="24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8" name="Freccia a destra rientrata 7">
            <a:extLst>
              <a:ext uri="{FF2B5EF4-FFF2-40B4-BE49-F238E27FC236}">
                <a16:creationId xmlns:a16="http://schemas.microsoft.com/office/drawing/2014/main" id="{1BAE5303-98AC-48E5-AC54-6070FC97EEE8}"/>
              </a:ext>
            </a:extLst>
          </p:cNvPr>
          <p:cNvSpPr/>
          <p:nvPr/>
        </p:nvSpPr>
        <p:spPr>
          <a:xfrm>
            <a:off x="4140200" y="4724400"/>
            <a:ext cx="1152525" cy="5762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51" name="CasellaDiTesto 8">
            <a:extLst>
              <a:ext uri="{FF2B5EF4-FFF2-40B4-BE49-F238E27FC236}">
                <a16:creationId xmlns:a16="http://schemas.microsoft.com/office/drawing/2014/main" id="{FF086049-EF82-45A4-8F80-120A2073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163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b="1" i="1">
                <a:solidFill>
                  <a:schemeClr val="accent2"/>
                </a:solidFill>
                <a:latin typeface="Narkisim" pitchFamily="34" charset="0"/>
                <a:cs typeface="Narkisim" pitchFamily="34" charset="0"/>
              </a:rPr>
              <a:t>LAVORO</a:t>
            </a:r>
          </a:p>
        </p:txBody>
      </p:sp>
      <p:pic>
        <p:nvPicPr>
          <p:cNvPr id="6152" name="Immagine 1">
            <a:extLst>
              <a:ext uri="{FF2B5EF4-FFF2-40B4-BE49-F238E27FC236}">
                <a16:creationId xmlns:a16="http://schemas.microsoft.com/office/drawing/2014/main" id="{0A587960-0749-4AB9-920D-7FED95749F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magine 2">
            <a:extLst>
              <a:ext uri="{FF2B5EF4-FFF2-40B4-BE49-F238E27FC236}">
                <a16:creationId xmlns:a16="http://schemas.microsoft.com/office/drawing/2014/main" id="{4C01F624-577D-4AFF-A816-058667268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142038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99A4D55-1923-4A9F-93DF-11CE9A20ACC1}"/>
              </a:ext>
            </a:extLst>
          </p:cNvPr>
          <p:cNvSpPr/>
          <p:nvPr/>
        </p:nvSpPr>
        <p:spPr>
          <a:xfrm>
            <a:off x="-128162" y="511572"/>
            <a:ext cx="940032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alt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MOBILITA’ VET TO BE SMART 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155" name="Immagine 1">
            <a:extLst>
              <a:ext uri="{FF2B5EF4-FFF2-40B4-BE49-F238E27FC236}">
                <a16:creationId xmlns:a16="http://schemas.microsoft.com/office/drawing/2014/main" id="{80279738-2FC6-4425-B33D-5F700F80D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5995988"/>
            <a:ext cx="18970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Immagine 1">
            <a:extLst>
              <a:ext uri="{FF2B5EF4-FFF2-40B4-BE49-F238E27FC236}">
                <a16:creationId xmlns:a16="http://schemas.microsoft.com/office/drawing/2014/main" id="{54B98693-E8C2-44BD-A580-A54E4B20DD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105525"/>
            <a:ext cx="1641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8694305A-0BE9-46B5-9795-8B3B3895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olo 1">
            <a:extLst>
              <a:ext uri="{FF2B5EF4-FFF2-40B4-BE49-F238E27FC236}">
                <a16:creationId xmlns:a16="http://schemas.microsoft.com/office/drawing/2014/main" id="{13A8C5D6-03CE-469B-8DF0-3A6A0D62E3B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alt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</a:br>
            <a:r>
              <a:rPr lang="it-IT" alt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MOBILITA’ VET TO BE SMART</a:t>
            </a:r>
            <a:b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</a:br>
            <a:endParaRPr lang="it-IT" alt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Segnaposto contenuto 2">
            <a:extLst>
              <a:ext uri="{FF2B5EF4-FFF2-40B4-BE49-F238E27FC236}">
                <a16:creationId xmlns:a16="http://schemas.microsoft.com/office/drawing/2014/main" id="{A6541395-086C-4FE5-991D-52152E5D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z="1800" b="1"/>
          </a:p>
          <a:p>
            <a:pPr>
              <a:buFontTx/>
              <a:buNone/>
            </a:pPr>
            <a:endParaRPr lang="it-IT" altLang="it-IT" sz="1800"/>
          </a:p>
        </p:txBody>
      </p:sp>
      <p:sp>
        <p:nvSpPr>
          <p:cNvPr id="7173" name="Segnaposto numero diapositiva 3">
            <a:extLst>
              <a:ext uri="{FF2B5EF4-FFF2-40B4-BE49-F238E27FC236}">
                <a16:creationId xmlns:a16="http://schemas.microsoft.com/office/drawing/2014/main" id="{DA9ACCF6-03C4-4990-9E54-7B2A359A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03415A-6565-4B18-ADB2-5F8CDA7CD03F}" type="slidenum">
              <a:rPr lang="it-IT" altLang="it-IT">
                <a:solidFill>
                  <a:srgbClr val="000000"/>
                </a:solidFill>
              </a:rPr>
              <a:pPr/>
              <a:t>6</a:t>
            </a:fld>
            <a:endParaRPr lang="it-IT" altLang="it-IT">
              <a:solidFill>
                <a:srgbClr val="000000"/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231993E-C95B-4835-960E-7FE084F8EC13}"/>
              </a:ext>
            </a:extLst>
          </p:cNvPr>
          <p:cNvGraphicFramePr>
            <a:graphicFrameLocks noGrp="1"/>
          </p:cNvGraphicFramePr>
          <p:nvPr/>
        </p:nvGraphicFramePr>
        <p:xfrm>
          <a:off x="0" y="1554163"/>
          <a:ext cx="9143999" cy="425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698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CHI?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COSA ?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QUANDO?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PERCHE’?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DOVE?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77">
                <a:tc>
                  <a:txBody>
                    <a:bodyPr/>
                    <a:lstStyle/>
                    <a:p>
                      <a:r>
                        <a:rPr lang="it-IT" sz="1800" b="1" dirty="0"/>
                        <a:t>15 STUDENTI </a:t>
                      </a:r>
                      <a:r>
                        <a:rPr lang="it-IT" sz="1800" dirty="0"/>
                        <a:t>SELEZIONATI DELLE CLASSI  III E IV</a:t>
                      </a:r>
                      <a:r>
                        <a:rPr lang="it-IT" sz="1800" baseline="0" dirty="0"/>
                        <a:t> del Liceo Scientifico e del Liceo Scientifico opzione Scienze Applicate </a:t>
                      </a:r>
                      <a:endParaRPr lang="it-IT" sz="1800" dirty="0"/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  <a:p>
                      <a:r>
                        <a:rPr lang="it-IT" sz="1800" dirty="0"/>
                        <a:t>Tirocinio formativo presso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dirty="0"/>
                        <a:t>imprese estere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Partenza</a:t>
                      </a:r>
                      <a:r>
                        <a:rPr lang="it-IT" sz="1800" b="1" baseline="0" dirty="0"/>
                        <a:t> : 26/27 agosto </a:t>
                      </a:r>
                    </a:p>
                    <a:p>
                      <a:r>
                        <a:rPr lang="it-IT" sz="1800" b="1" baseline="0" dirty="0"/>
                        <a:t>Rientro : 26/27 settembre </a:t>
                      </a:r>
                      <a:r>
                        <a:rPr lang="it-IT" sz="1800" b="1" dirty="0"/>
                        <a:t> </a:t>
                      </a:r>
                    </a:p>
                    <a:p>
                      <a:r>
                        <a:rPr lang="it-IT" sz="1800" b="1" dirty="0"/>
                        <a:t>Permanenza di 30 giorni + 2 di viaggio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Accrescere le opportunità di formazione in un altro Paese europeo, finalizzate ad acquisire le abilità necessarie per favorire la transizione verso il mondo del lavoro</a:t>
                      </a:r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800" b="1" dirty="0"/>
                        <a:t>REGNO UNITO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sz="1800" b="1" dirty="0"/>
                    </a:p>
                  </a:txBody>
                  <a:tcPr marT="45713" marB="45713">
                    <a:solidFill>
                      <a:schemeClr val="accent1"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94" name="Immagine 2">
            <a:extLst>
              <a:ext uri="{FF2B5EF4-FFF2-40B4-BE49-F238E27FC236}">
                <a16:creationId xmlns:a16="http://schemas.microsoft.com/office/drawing/2014/main" id="{07D3D9CD-51B5-4BC9-86BA-B89CBFD5C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205538"/>
            <a:ext cx="1346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Immagine 1">
            <a:extLst>
              <a:ext uri="{FF2B5EF4-FFF2-40B4-BE49-F238E27FC236}">
                <a16:creationId xmlns:a16="http://schemas.microsoft.com/office/drawing/2014/main" id="{5ED6AFE4-9ED2-4408-B904-4371836F0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022975"/>
            <a:ext cx="16462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Immagine 2">
            <a:extLst>
              <a:ext uri="{FF2B5EF4-FFF2-40B4-BE49-F238E27FC236}">
                <a16:creationId xmlns:a16="http://schemas.microsoft.com/office/drawing/2014/main" id="{695D41B5-F763-448B-8B31-B9A2A5534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265863"/>
            <a:ext cx="3676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Immagine 3">
            <a:extLst>
              <a:ext uri="{FF2B5EF4-FFF2-40B4-BE49-F238E27FC236}">
                <a16:creationId xmlns:a16="http://schemas.microsoft.com/office/drawing/2014/main" id="{93E1B47E-88C8-4F91-A261-D46BA4B47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138863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F037D8AA-986C-4722-85C4-1E495481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CBAE340-F731-4A46-A8D5-D8A4B803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09563"/>
            <a:ext cx="8162925" cy="923925"/>
          </a:xfrm>
        </p:spPr>
        <p:txBody>
          <a:bodyPr/>
          <a:lstStyle/>
          <a:p>
            <a:pPr eaLnBrk="1" hangingPunct="1">
              <a:defRPr/>
            </a:pPr>
            <a:b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</a:b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LE ORGANIZZIONI PARTECIPANTI</a:t>
            </a: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</a:b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IL CONSORZIO NAZIONALE </a:t>
            </a:r>
            <a:b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it-IT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582C0195-2766-48B3-ABE5-71D55B85AE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330325"/>
          <a:ext cx="7272337" cy="434339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ORGANIZZAZIONE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COMPITI/RUOLI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IIS Mattei</a:t>
                      </a: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+mj-lt"/>
                        </a:rPr>
                        <a:t>Organismo Proponente e di invio </a:t>
                      </a:r>
                      <a:endParaRPr lang="it-IT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Polo Liceale Mattioli </a:t>
                      </a: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</a:t>
                      </a:r>
                      <a:r>
                        <a:rPr lang="it-IT" sz="1400" b="1" dirty="0">
                          <a:effectLst/>
                          <a:latin typeface="+mj-lt"/>
                        </a:rPr>
                        <a:t>di invio </a:t>
                      </a:r>
                      <a:endParaRPr lang="it-IT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9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</a:rPr>
                        <a:t>Akon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 Service S.a.s.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di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</a:rPr>
                        <a:t>Ciavatta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 O. &amp; C.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</a:t>
                      </a:r>
                      <a:r>
                        <a:rPr lang="it-IT" sz="1400" b="1" dirty="0">
                          <a:effectLst/>
                          <a:latin typeface="+mj-lt"/>
                        </a:rPr>
                        <a:t> intermediario di</a:t>
                      </a:r>
                      <a:r>
                        <a:rPr lang="it-IT" sz="1400" b="1" baseline="0" dirty="0">
                          <a:effectLst/>
                          <a:latin typeface="+mj-lt"/>
                        </a:rPr>
                        <a:t> supporto alle  organizzazioni di invio per:   progettazione esecutiva dell’intervento e  le </a:t>
                      </a:r>
                      <a:r>
                        <a:rPr lang="it-IT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 tecnico- amministrative; collaborazione alla selezione e preparazione propedeutica all’invio.</a:t>
                      </a: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Comune di Vasto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+mj-lt"/>
                        </a:rPr>
                        <a:t>Membri del consorzio nazionale 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+mj-lt"/>
                        </a:rPr>
                        <a:t>Co-progettazione esecutiva; Preparazione propedeutica all’invio dei partecipanti;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+mj-lt"/>
                        </a:rPr>
                        <a:t>Partecipazione alla attività di valutazione; Promozione e diffusione dei risultati.</a:t>
                      </a:r>
                      <a:endParaRPr lang="it-IT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CNA Servizi Chieti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</a:rPr>
                        <a:t>Srl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Legambiente Abruzzo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Onlus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ANCI Abruzzo</a:t>
                      </a: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Agenzia Sviluppo CCIAA Chieti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Regione Abruzzo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Fondazione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Brodolini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31" name="Segnaposto numero diapositiva 5">
            <a:extLst>
              <a:ext uri="{FF2B5EF4-FFF2-40B4-BE49-F238E27FC236}">
                <a16:creationId xmlns:a16="http://schemas.microsoft.com/office/drawing/2014/main" id="{596A28E0-EF4D-4017-B8C1-B337FAD2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770DA4-6176-45D5-9239-F5B055753EA8}" type="slidenum">
              <a:rPr lang="it-IT" altLang="it-IT">
                <a:solidFill>
                  <a:srgbClr val="000000"/>
                </a:solidFill>
              </a:rPr>
              <a:pPr/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232" name="Rectangle 5">
            <a:extLst>
              <a:ext uri="{FF2B5EF4-FFF2-40B4-BE49-F238E27FC236}">
                <a16:creationId xmlns:a16="http://schemas.microsoft.com/office/drawing/2014/main" id="{3853DF6B-8D43-4FA4-B454-F4592B68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8233" name="Immagine 2">
            <a:extLst>
              <a:ext uri="{FF2B5EF4-FFF2-40B4-BE49-F238E27FC236}">
                <a16:creationId xmlns:a16="http://schemas.microsoft.com/office/drawing/2014/main" id="{46622851-62A4-4708-B312-E2CED2ADC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205538"/>
            <a:ext cx="1346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Immagine 1">
            <a:extLst>
              <a:ext uri="{FF2B5EF4-FFF2-40B4-BE49-F238E27FC236}">
                <a16:creationId xmlns:a16="http://schemas.microsoft.com/office/drawing/2014/main" id="{F651D9E8-AA7A-412C-BBD2-F4285F79E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969000"/>
            <a:ext cx="17732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Immagine 3">
            <a:extLst>
              <a:ext uri="{FF2B5EF4-FFF2-40B4-BE49-F238E27FC236}">
                <a16:creationId xmlns:a16="http://schemas.microsoft.com/office/drawing/2014/main" id="{59BB7991-F0CE-4242-BB8D-D8FF7E7CF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230938"/>
            <a:ext cx="36703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Immagine 1">
            <a:extLst>
              <a:ext uri="{FF2B5EF4-FFF2-40B4-BE49-F238E27FC236}">
                <a16:creationId xmlns:a16="http://schemas.microsoft.com/office/drawing/2014/main" id="{89A82179-1489-4D54-A105-192A65783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38863"/>
            <a:ext cx="1639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49A992C0-2767-42F6-979F-4D87C13A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id="{229D915E-55DC-42FA-8EE6-A1EB634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9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F0E5497-6C8F-42C8-B9F3-9A7B1E8C85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br>
              <a:rPr 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LE ORGANIZZAZIONI PARTECIPANTI</a:t>
            </a:r>
            <a:br>
              <a:rPr lang="it-IT" alt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alt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r>
              <a:rPr lang="it-IT" alt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  <a:t>IL PARTNER TRANSNAZIONALE DI ACCOGLIENZA</a:t>
            </a:r>
            <a:br>
              <a:rPr lang="it-IT" altLang="it-IT" sz="28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br>
              <a:rPr lang="it-IT" sz="3200" b="1" kern="120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ea typeface="+mn-ea"/>
                <a:cs typeface="Narkisim" pitchFamily="34" charset="-79"/>
              </a:rPr>
            </a:br>
            <a:endParaRPr lang="it-IT" sz="4800" dirty="0"/>
          </a:p>
        </p:txBody>
      </p:sp>
      <p:sp>
        <p:nvSpPr>
          <p:cNvPr id="9220" name="Segnaposto contenuto 2">
            <a:extLst>
              <a:ext uri="{FF2B5EF4-FFF2-40B4-BE49-F238E27FC236}">
                <a16:creationId xmlns:a16="http://schemas.microsoft.com/office/drawing/2014/main" id="{01453A65-99AD-4F64-AAF1-6A013473F5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081213"/>
            <a:ext cx="3789363" cy="40655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sz="2000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it-IT" altLang="it-IT" sz="2000" b="1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2000" dirty="0"/>
          </a:p>
          <a:p>
            <a:pPr marL="0" indent="0" eaLnBrk="1" hangingPunct="1">
              <a:buFontTx/>
              <a:buNone/>
              <a:defRPr/>
            </a:pPr>
            <a:r>
              <a:rPr lang="it-IT" altLang="it-IT" sz="2400" dirty="0"/>
              <a:t>	</a:t>
            </a:r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2400" dirty="0"/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buFontTx/>
              <a:buNone/>
              <a:defRPr/>
            </a:pPr>
            <a:endParaRPr lang="it-IT" altLang="it-IT" b="1" dirty="0">
              <a:solidFill>
                <a:srgbClr val="0070C0"/>
              </a:solidFill>
            </a:endParaRPr>
          </a:p>
        </p:txBody>
      </p:sp>
      <p:pic>
        <p:nvPicPr>
          <p:cNvPr id="9222" name="Immagine 2">
            <a:extLst>
              <a:ext uri="{FF2B5EF4-FFF2-40B4-BE49-F238E27FC236}">
                <a16:creationId xmlns:a16="http://schemas.microsoft.com/office/drawing/2014/main" id="{59C7DBD1-A0D4-4807-85BA-7F4B114A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642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magine 1">
            <a:extLst>
              <a:ext uri="{FF2B5EF4-FFF2-40B4-BE49-F238E27FC236}">
                <a16:creationId xmlns:a16="http://schemas.microsoft.com/office/drawing/2014/main" id="{C092B4DF-9250-4C5D-81D7-F10ADCB7B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671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magine 4">
            <a:extLst>
              <a:ext uri="{FF2B5EF4-FFF2-40B4-BE49-F238E27FC236}">
                <a16:creationId xmlns:a16="http://schemas.microsoft.com/office/drawing/2014/main" id="{0C0DCF39-5796-4955-A78D-2AB299F8C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344738"/>
            <a:ext cx="5715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CasellaDiTesto 5">
            <a:extLst>
              <a:ext uri="{FF2B5EF4-FFF2-40B4-BE49-F238E27FC236}">
                <a16:creationId xmlns:a16="http://schemas.microsoft.com/office/drawing/2014/main" id="{DFEF4996-63D9-4840-B243-00B4E1F8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614738"/>
            <a:ext cx="896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/>
              <a:t>IBD Partnership ha sede a </a:t>
            </a:r>
            <a:r>
              <a:rPr lang="it-IT" altLang="it-IT" sz="2000" b="1"/>
              <a:t>Southampton e Portsmouth</a:t>
            </a:r>
            <a:r>
              <a:rPr lang="it-IT" altLang="it-IT" sz="2000"/>
              <a:t>, sulla costa meridionale dell’Inghilterra. IBD Partnership è un'organizzazione che da anni promuove, organizza e gestisce esperienze di lavoro e programmi educativi per studenti, docenti, e professionisti. </a:t>
            </a:r>
          </a:p>
        </p:txBody>
      </p:sp>
      <p:pic>
        <p:nvPicPr>
          <p:cNvPr id="9226" name="Immagine 7">
            <a:extLst>
              <a:ext uri="{FF2B5EF4-FFF2-40B4-BE49-F238E27FC236}">
                <a16:creationId xmlns:a16="http://schemas.microsoft.com/office/drawing/2014/main" id="{02AEC2D0-F963-410F-80CF-B861D3EC6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6010275"/>
            <a:ext cx="1895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magine 1">
            <a:extLst>
              <a:ext uri="{FF2B5EF4-FFF2-40B4-BE49-F238E27FC236}">
                <a16:creationId xmlns:a16="http://schemas.microsoft.com/office/drawing/2014/main" id="{004097AD-39AC-452A-B1E5-4269C5F21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6146800"/>
            <a:ext cx="1639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encrypted-tbn0.gstatic.com/images?q=tbn:ANd9GcTU05whauAZYgYQF-VhEh2y8BS8VaPCKtkZni1Rl4UoVU6JDGwy9A">
            <a:extLst>
              <a:ext uri="{FF2B5EF4-FFF2-40B4-BE49-F238E27FC236}">
                <a16:creationId xmlns:a16="http://schemas.microsoft.com/office/drawing/2014/main" id="{B68C60EF-A1AF-48BE-AE81-182E1801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egnaposto contenuto 2">
            <a:extLst>
              <a:ext uri="{FF2B5EF4-FFF2-40B4-BE49-F238E27FC236}">
                <a16:creationId xmlns:a16="http://schemas.microsoft.com/office/drawing/2014/main" id="{2959B2E5-B319-4551-919B-095E79BD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5688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it-IT" altLang="it-IT" sz="3600" b="1" dirty="0">
                <a:solidFill>
                  <a:schemeClr val="accent4"/>
                </a:solidFill>
                <a:latin typeface="Narkisim" pitchFamily="34" charset="-79"/>
                <a:cs typeface="Narkisim" pitchFamily="34" charset="-79"/>
              </a:rPr>
              <a:t>FASE I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Sensibilizzazione  con i beneficiari e le famiglie per raccogliere le adesioni</a:t>
            </a: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Selezione</a:t>
            </a:r>
            <a:endParaRPr lang="it-IT" altLang="it-IT" sz="2400" b="1" dirty="0">
              <a:latin typeface="Narkisim" pitchFamily="34" charset="-79"/>
              <a:cs typeface="Narkisim" pitchFamily="34" charset="-79"/>
            </a:endParaRPr>
          </a:p>
          <a:p>
            <a:pPr eaLnBrk="1" hangingPunct="1">
              <a:defRPr/>
            </a:pP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Indagine motivazionale</a:t>
            </a:r>
          </a:p>
          <a:p>
            <a:pPr eaLnBrk="1" hangingPunct="1">
              <a:defRPr/>
            </a:pP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Valutazione </a:t>
            </a:r>
            <a:r>
              <a:rPr lang="it-IT" altLang="it-IT" sz="2400" dirty="0" err="1">
                <a:latin typeface="Narkisim" pitchFamily="34" charset="-79"/>
                <a:cs typeface="Narkisim" pitchFamily="34" charset="-79"/>
              </a:rPr>
              <a:t>psico</a:t>
            </a: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-attitudinale</a:t>
            </a:r>
          </a:p>
          <a:p>
            <a:pPr eaLnBrk="1" hangingPunct="1">
              <a:defRPr/>
            </a:pP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Valutazione Linguistica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Narkisim" pitchFamily="34" charset="-79"/>
                <a:cs typeface="Narkisim" pitchFamily="34" charset="-79"/>
              </a:rPr>
              <a:t>Valutazione delle capacità e delle competenze iniziali</a:t>
            </a:r>
          </a:p>
          <a:p>
            <a:pPr eaLnBrk="1" hangingPunct="1">
              <a:defRPr/>
            </a:pP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Rilevazione del fabbisogno formativo del singolo</a:t>
            </a:r>
          </a:p>
          <a:p>
            <a:pPr eaLnBrk="1" hangingPunct="1">
              <a:defRPr/>
            </a:pPr>
            <a:r>
              <a:rPr lang="it-IT" altLang="it-IT" sz="2400" dirty="0">
                <a:latin typeface="Narkisim" pitchFamily="34" charset="-79"/>
                <a:cs typeface="Narkisim" pitchFamily="34" charset="-79"/>
              </a:rPr>
              <a:t>Accompagnamento nell’identificazione delle capacità e delle competenze dei futuri tirocinanti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000" dirty="0"/>
              <a:t>	</a:t>
            </a:r>
          </a:p>
          <a:p>
            <a:pPr eaLnBrk="1" hangingPunct="1">
              <a:defRPr/>
            </a:pPr>
            <a:endParaRPr lang="it-IT" altLang="it-IT" sz="2000" dirty="0"/>
          </a:p>
          <a:p>
            <a:pPr eaLnBrk="1" hangingPunct="1">
              <a:defRPr/>
            </a:pPr>
            <a:endParaRPr lang="it-IT" altLang="it-IT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2000" dirty="0"/>
          </a:p>
          <a:p>
            <a:pPr eaLnBrk="1" hangingPunct="1">
              <a:defRPr/>
            </a:pPr>
            <a:endParaRPr lang="it-IT" altLang="it-IT" sz="2000" dirty="0"/>
          </a:p>
          <a:p>
            <a:pPr eaLnBrk="1" hangingPunct="1">
              <a:defRPr/>
            </a:pPr>
            <a:endParaRPr lang="it-IT" altLang="it-IT" sz="2000" dirty="0"/>
          </a:p>
          <a:p>
            <a:pPr eaLnBrk="1" hangingPunct="1">
              <a:defRPr/>
            </a:pPr>
            <a:endParaRPr lang="it-IT" altLang="it-IT" sz="2000" dirty="0"/>
          </a:p>
          <a:p>
            <a:pPr eaLnBrk="1" hangingPunct="1">
              <a:buFontTx/>
              <a:buNone/>
              <a:defRPr/>
            </a:pPr>
            <a:endParaRPr lang="it-IT" altLang="it-IT" sz="2800" b="1" dirty="0">
              <a:solidFill>
                <a:srgbClr val="0070C0"/>
              </a:solidFill>
            </a:endParaRP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DD5B7AFC-0671-475F-9900-293AB291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9</a:t>
            </a:r>
          </a:p>
        </p:txBody>
      </p:sp>
      <p:pic>
        <p:nvPicPr>
          <p:cNvPr id="10245" name="Immagine 2">
            <a:extLst>
              <a:ext uri="{FF2B5EF4-FFF2-40B4-BE49-F238E27FC236}">
                <a16:creationId xmlns:a16="http://schemas.microsoft.com/office/drawing/2014/main" id="{DAD86ADE-4D7A-43E3-B608-DBF9225A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164263"/>
            <a:ext cx="1346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magine 1">
            <a:extLst>
              <a:ext uri="{FF2B5EF4-FFF2-40B4-BE49-F238E27FC236}">
                <a16:creationId xmlns:a16="http://schemas.microsoft.com/office/drawing/2014/main" id="{0D845785-3FA6-4A5B-B593-F182A6A58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45225"/>
            <a:ext cx="33829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E921340-43E7-4D93-BD22-189983128E87}"/>
              </a:ext>
            </a:extLst>
          </p:cNvPr>
          <p:cNvSpPr/>
          <p:nvPr/>
        </p:nvSpPr>
        <p:spPr>
          <a:xfrm>
            <a:off x="1062453" y="332656"/>
            <a:ext cx="67601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alt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FASI DEL PROGETTO 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48" name="Immagine 1">
            <a:extLst>
              <a:ext uri="{FF2B5EF4-FFF2-40B4-BE49-F238E27FC236}">
                <a16:creationId xmlns:a16="http://schemas.microsoft.com/office/drawing/2014/main" id="{0874DFB7-28B3-454B-B872-AF6615A85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6053138"/>
            <a:ext cx="16462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magine 2">
            <a:extLst>
              <a:ext uri="{FF2B5EF4-FFF2-40B4-BE49-F238E27FC236}">
                <a16:creationId xmlns:a16="http://schemas.microsoft.com/office/drawing/2014/main" id="{F1D556DC-0D85-4F2D-9344-63FA2B830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32513"/>
            <a:ext cx="1639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890</Words>
  <Application>Microsoft Office PowerPoint</Application>
  <PresentationFormat>Presentazione su schermo (4:3)</PresentationFormat>
  <Paragraphs>207</Paragraphs>
  <Slides>20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Narkisim</vt:lpstr>
      <vt:lpstr>Calibri</vt:lpstr>
      <vt:lpstr>Wingdings</vt:lpstr>
      <vt:lpstr>Times New Roman</vt:lpstr>
      <vt:lpstr>Struttura predefinita</vt:lpstr>
      <vt:lpstr>Presentazione standard di PowerPoint</vt:lpstr>
      <vt:lpstr> Organismo Proponente ed Organismo d’Invio: IIS «E. Mattei» Organismo di Invio : Polo Liceale «Mattioli» Beneficiari n. 35 alunni delle classi III e IV dell’Istituto Mattei n. 15 alunni delle classi  III e IV del Polo Liceale Mattioli Organismo intermediario di supporto alla gestione Akon Service S.a.s.     </vt:lpstr>
      <vt:lpstr>     -Potenziare le competenze professionali dei giovani (digitali, progettuali, urbanistiche, logistiche ed ambientali) - Reinvestire localmente tali competenze nei processi di innovazione che interessano la rigenerazione territoriale ed urbana - sostenere lo sviluppo di comunità sostenibili nella Regione Abruzzo       </vt:lpstr>
      <vt:lpstr>Presentazione standard di PowerPoint</vt:lpstr>
      <vt:lpstr>Presentazione standard di PowerPoint</vt:lpstr>
      <vt:lpstr> MOBILITA’ VET TO BE SMART </vt:lpstr>
      <vt:lpstr> LE ORGANIZZIONI PARTECIPANTI IL CONSORZIO NAZIONALE  </vt:lpstr>
      <vt:lpstr>    LE ORGANIZZAZIONI PARTECIPANTI  IL PARTNER TRANSNAZIONALE DI ACCOGLIENZA  </vt:lpstr>
      <vt:lpstr>Presentazione standard di PowerPoint</vt:lpstr>
      <vt:lpstr>Presentazione standard di PowerPoint</vt:lpstr>
      <vt:lpstr>Presentazione standard di PowerPoint</vt:lpstr>
      <vt:lpstr>    SUPPORTO LINGUISTICO  ERASMUS PLUS OLS (on line linguistic support)     </vt:lpstr>
      <vt:lpstr>    FASI DEL PROGETTO     </vt:lpstr>
      <vt:lpstr>  FASI DEL PROGETTO   </vt:lpstr>
      <vt:lpstr> FASI DEL PROGETTO  </vt:lpstr>
      <vt:lpstr> FASI DEL PROGETTO </vt:lpstr>
      <vt:lpstr>  FASI DEL PROGETTO   </vt:lpstr>
      <vt:lpstr> CERTIFICAZIONE EUROPASS MOBILITY  </vt:lpstr>
      <vt:lpstr>  CERTIFICAZIONE ECVET   </vt:lpstr>
      <vt:lpstr>  </vt:lpstr>
    </vt:vector>
  </TitlesOfParts>
  <Company>akon service 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Filoteo Di Laudo</dc:creator>
  <cp:lastModifiedBy>Filoteo Di Laudo</cp:lastModifiedBy>
  <cp:revision>206</cp:revision>
  <dcterms:created xsi:type="dcterms:W3CDTF">2009-02-11T11:15:36Z</dcterms:created>
  <dcterms:modified xsi:type="dcterms:W3CDTF">2018-02-09T10:07:48Z</dcterms:modified>
</cp:coreProperties>
</file>