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58" r:id="rId4"/>
    <p:sldId id="261" r:id="rId5"/>
    <p:sldId id="264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82" r:id="rId15"/>
    <p:sldId id="287" r:id="rId16"/>
    <p:sldId id="284" r:id="rId17"/>
    <p:sldId id="285" r:id="rId18"/>
    <p:sldId id="257" r:id="rId19"/>
    <p:sldId id="281" r:id="rId20"/>
    <p:sldId id="276" r:id="rId21"/>
    <p:sldId id="275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4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io D'Onofrio" initials="DD" lastIdx="1" clrIdx="0">
    <p:extLst>
      <p:ext uri="{19B8F6BF-5375-455C-9EA6-DF929625EA0E}">
        <p15:presenceInfo xmlns:p15="http://schemas.microsoft.com/office/powerpoint/2012/main" userId="cc24594a30aef9f6" providerId="Windows Live"/>
      </p:ext>
    </p:extLst>
  </p:cmAuthor>
  <p:cmAuthor id="2" name="Daniela Pica" initials="DP" lastIdx="4" clrIdx="1">
    <p:extLst>
      <p:ext uri="{19B8F6BF-5375-455C-9EA6-DF929625EA0E}">
        <p15:presenceInfo xmlns:p15="http://schemas.microsoft.com/office/powerpoint/2012/main" userId="Daniela Pic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0070C0"/>
    <a:srgbClr val="2C4943"/>
    <a:srgbClr val="7DD3D6"/>
    <a:srgbClr val="00FFFF"/>
    <a:srgbClr val="00FF00"/>
    <a:srgbClr val="FF6600"/>
    <a:srgbClr val="284D59"/>
    <a:srgbClr val="7CA1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88869" autoAdjust="0"/>
  </p:normalViewPr>
  <p:slideViewPr>
    <p:cSldViewPr snapToGrid="0" showGuides="1">
      <p:cViewPr varScale="1">
        <p:scale>
          <a:sx n="63" d="100"/>
          <a:sy n="63" d="100"/>
        </p:scale>
        <p:origin x="62" y="499"/>
      </p:cViewPr>
      <p:guideLst>
        <p:guide orient="horz" pos="2160"/>
        <p:guide pos="4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E438E-B44C-4F7B-99DC-50E4CA7A93DC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063F9-F3FC-4973-AF16-888B641DD3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4892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/>
          </a:p>
          <a:p>
            <a:pPr algn="l"/>
            <a:r>
              <a:rPr lang="it-IT" sz="1200" dirty="0">
                <a:solidFill>
                  <a:schemeClr val="bg1"/>
                </a:solidFill>
              </a:rPr>
              <a:t>La costa abruzzese offre straordinari paesaggi con una varietà </a:t>
            </a:r>
            <a:r>
              <a:rPr lang="it-IT" sz="1200" u="sng" dirty="0">
                <a:solidFill>
                  <a:schemeClr val="bg1"/>
                </a:solidFill>
              </a:rPr>
              <a:t>certamente più vasta </a:t>
            </a:r>
            <a:r>
              <a:rPr lang="it-IT" sz="1200" dirty="0">
                <a:solidFill>
                  <a:schemeClr val="bg1"/>
                </a:solidFill>
              </a:rPr>
              <a:t>di quanto si è soliti pensare. Sulla terraferma si spazia da colline costellate di borghi, che degradano dolcemente sulla breve </a:t>
            </a:r>
            <a:r>
              <a:rPr lang="it-IT" sz="1200" b="1" dirty="0">
                <a:solidFill>
                  <a:srgbClr val="00FF00"/>
                </a:solidFill>
              </a:rPr>
              <a:t>pianura del litorale</a:t>
            </a:r>
            <a:r>
              <a:rPr lang="it-IT" sz="1200" b="1" dirty="0">
                <a:solidFill>
                  <a:schemeClr val="bg1"/>
                </a:solidFill>
              </a:rPr>
              <a:t> </a:t>
            </a:r>
            <a:r>
              <a:rPr lang="it-IT" sz="1200" dirty="0">
                <a:solidFill>
                  <a:schemeClr val="bg1"/>
                </a:solidFill>
              </a:rPr>
              <a:t>o di quella più ampia che accoglie la </a:t>
            </a:r>
            <a:r>
              <a:rPr lang="it-IT" sz="1200" b="1" dirty="0">
                <a:solidFill>
                  <a:srgbClr val="00FF00"/>
                </a:solidFill>
              </a:rPr>
              <a:t>foce</a:t>
            </a:r>
            <a:r>
              <a:rPr lang="it-IT" sz="1200" dirty="0">
                <a:solidFill>
                  <a:schemeClr val="bg1"/>
                </a:solidFill>
              </a:rPr>
              <a:t> di importanti fiumi, per arrivare ai </a:t>
            </a:r>
            <a:r>
              <a:rPr lang="it-IT" sz="1200" b="1" dirty="0">
                <a:solidFill>
                  <a:srgbClr val="00FF00"/>
                </a:solidFill>
              </a:rPr>
              <a:t>promontori</a:t>
            </a:r>
            <a:r>
              <a:rPr lang="it-IT" sz="1200" dirty="0">
                <a:solidFill>
                  <a:schemeClr val="bg1"/>
                </a:solidFill>
              </a:rPr>
              <a:t> più scoscesi ricchi di calanchi e boschi che terminano con imponenti e ripide </a:t>
            </a:r>
            <a:r>
              <a:rPr lang="it-IT" sz="1200" b="1" dirty="0">
                <a:solidFill>
                  <a:srgbClr val="00FF00"/>
                </a:solidFill>
              </a:rPr>
              <a:t>falesie</a:t>
            </a:r>
            <a:r>
              <a:rPr lang="it-IT" sz="1200" dirty="0">
                <a:solidFill>
                  <a:schemeClr val="bg1"/>
                </a:solidFill>
              </a:rPr>
              <a:t> a picco sul mare. In ambiente marino, sotto il pelo dell'acqua, questi contrasti si rispecchiano nella </a:t>
            </a:r>
            <a:r>
              <a:rPr lang="it-IT" sz="1200" u="sng" dirty="0">
                <a:solidFill>
                  <a:schemeClr val="bg1"/>
                </a:solidFill>
              </a:rPr>
              <a:t>diversa natura </a:t>
            </a:r>
          </a:p>
          <a:p>
            <a:pPr algn="l"/>
            <a:r>
              <a:rPr lang="it-IT" sz="1200" dirty="0">
                <a:solidFill>
                  <a:schemeClr val="bg1"/>
                </a:solidFill>
              </a:rPr>
              <a:t>( = tipologia) del </a:t>
            </a:r>
            <a:r>
              <a:rPr lang="it-IT" sz="1200" b="1" dirty="0">
                <a:solidFill>
                  <a:srgbClr val="00FF00"/>
                </a:solidFill>
              </a:rPr>
              <a:t>fondale</a:t>
            </a:r>
            <a:r>
              <a:rPr lang="it-IT" sz="1200" dirty="0">
                <a:solidFill>
                  <a:schemeClr val="bg1"/>
                </a:solidFill>
              </a:rPr>
              <a:t> nei primi 300-500 metri dalla riva: soffice e </a:t>
            </a:r>
            <a:r>
              <a:rPr lang="it-IT" sz="1200" b="1" dirty="0">
                <a:solidFill>
                  <a:srgbClr val="FFFF00"/>
                </a:solidFill>
              </a:rPr>
              <a:t>sabbioso</a:t>
            </a:r>
            <a:r>
              <a:rPr lang="it-IT" sz="1200" dirty="0">
                <a:solidFill>
                  <a:schemeClr val="bg1"/>
                </a:solidFill>
              </a:rPr>
              <a:t> oppure duro e </a:t>
            </a:r>
            <a:r>
              <a:rPr lang="it-IT" sz="1200" b="1" dirty="0">
                <a:solidFill>
                  <a:srgbClr val="FFFF00"/>
                </a:solidFill>
              </a:rPr>
              <a:t>roccioso</a:t>
            </a:r>
            <a:r>
              <a:rPr lang="it-IT" sz="1200" dirty="0">
                <a:solidFill>
                  <a:schemeClr val="bg1"/>
                </a:solidFill>
              </a:rPr>
              <a:t>.</a:t>
            </a:r>
            <a:endParaRPr lang="it-IT" sz="1200" b="1" dirty="0">
              <a:solidFill>
                <a:schemeClr val="bg1"/>
              </a:solidFill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063F9-F3FC-4973-AF16-888B641DD38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09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 fattori comuni sono la </a:t>
            </a:r>
            <a:r>
              <a:rPr lang="it-IT" b="1" dirty="0"/>
              <a:t>perpendicolarità</a:t>
            </a:r>
            <a:r>
              <a:rPr lang="it-IT" dirty="0"/>
              <a:t> dei sistemi collinari che intercettano la costa e una frequente </a:t>
            </a:r>
            <a:r>
              <a:rPr lang="it-IT" b="1" dirty="0"/>
              <a:t>torbidità</a:t>
            </a:r>
            <a:r>
              <a:rPr lang="it-IT" dirty="0"/>
              <a:t> delle acque, collegata alle variabilità atmosferiche, ai </a:t>
            </a:r>
            <a:r>
              <a:rPr lang="it-IT" b="1" dirty="0"/>
              <a:t>bassi fondali </a:t>
            </a:r>
            <a:r>
              <a:rPr lang="it-IT" dirty="0"/>
              <a:t>che di rado superano i 10 metri ed alla natura prevalentemente </a:t>
            </a:r>
            <a:r>
              <a:rPr lang="it-IT" b="1" dirty="0"/>
              <a:t>sabbiosa</a:t>
            </a:r>
            <a:r>
              <a:rPr lang="it-IT" dirty="0"/>
              <a:t> del fondale marino sul versante italiano dell'Adriatico.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063F9-F3FC-4973-AF16-888B641DD38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66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063F9-F3FC-4973-AF16-888B641DD384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515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 indagini condotte, unitamente alla raccolta dei dati pregressi, hanno permesso di delineare la distribuzione degli habitat 1110 e 1170, come pure di individuare biocenosi o organismi peculiari della zona: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prateria di </a:t>
            </a:r>
            <a:r>
              <a:rPr lang="it-IT" i="1" dirty="0"/>
              <a:t>Cymodocea nodosa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reef</a:t>
            </a:r>
            <a:r>
              <a:rPr lang="it-IT" dirty="0"/>
              <a:t> biogenici del polichete </a:t>
            </a:r>
            <a:r>
              <a:rPr lang="it-IT" i="1" dirty="0"/>
              <a:t>Sabellaria spinulosa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“</a:t>
            </a:r>
            <a:r>
              <a:rPr lang="it-IT" dirty="0" err="1"/>
              <a:t>coral</a:t>
            </a:r>
            <a:r>
              <a:rPr lang="it-IT" dirty="0"/>
              <a:t> community” formata da colonie sparse di </a:t>
            </a:r>
            <a:r>
              <a:rPr lang="it-IT" i="1" dirty="0" err="1"/>
              <a:t>Cladocora</a:t>
            </a:r>
            <a:r>
              <a:rPr lang="it-IT" i="1" dirty="0"/>
              <a:t> caespitosa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 </a:t>
            </a:r>
            <a:r>
              <a:rPr lang="it-IT" dirty="0" err="1"/>
              <a:t>mussel</a:t>
            </a:r>
            <a:r>
              <a:rPr lang="it-IT" dirty="0"/>
              <a:t> bed.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/>
              <a:t>La mancanza di conoscenze dettagliate su distribuzione e abbondanza degli organismi compromette lo sviluppo di adeguate strategie di conservazione.</a:t>
            </a:r>
          </a:p>
          <a:p>
            <a:endParaRPr lang="it-IT" dirty="0"/>
          </a:p>
          <a:p>
            <a:r>
              <a:rPr lang="it-IT" dirty="0"/>
              <a:t>I più fitti popolamenti algali sono localizzati nella porzione più settentrionale dell’area di studio, ovverossia su tutto il litorale ortonese studiato, tuttavia non è stata registrata la presenza di individui di </a:t>
            </a:r>
            <a:r>
              <a:rPr lang="it-IT" i="1" dirty="0" err="1"/>
              <a:t>Cystoseira</a:t>
            </a:r>
            <a:r>
              <a:rPr lang="it-IT" dirty="0"/>
              <a:t> </a:t>
            </a:r>
            <a:r>
              <a:rPr lang="it-IT" dirty="0" err="1"/>
              <a:t>spp</a:t>
            </a:r>
            <a:r>
              <a:rPr lang="it-IT" dirty="0"/>
              <a:t>.</a:t>
            </a:r>
          </a:p>
          <a:p>
            <a:endParaRPr lang="it-IT" dirty="0"/>
          </a:p>
          <a:p>
            <a:r>
              <a:rPr lang="it-IT" u="sng" dirty="0"/>
              <a:t>L’area tra Punta Ferruccio e Trabocco Bardella risulta essere la zona con più alta biodiversità e maggior abbondanza in numero di individui rispetto alle aree più a sud</a:t>
            </a:r>
          </a:p>
          <a:p>
            <a:endParaRPr lang="it-IT" dirty="0"/>
          </a:p>
          <a:p>
            <a:r>
              <a:rPr lang="it-IT" dirty="0"/>
              <a:t>FANEROGAME: settore meridionale dell’area di studio, una prateria rada di </a:t>
            </a:r>
            <a:r>
              <a:rPr lang="it-IT" i="1" dirty="0"/>
              <a:t>Cymodocea nodosa</a:t>
            </a:r>
            <a:r>
              <a:rPr lang="it-IT" dirty="0"/>
              <a:t> nel sito La Foce di Rocca San Giovanni a poca distanza dalla riva della spiaggia e ad una profondità compresa tra 2 e 3,5 metri.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7063F9-F3FC-4973-AF16-888B641DD384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5941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1525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34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483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40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07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2853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774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149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978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96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854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6E023-745F-416E-A256-13855F02BE6E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24591-92CD-427D-8AE6-E390745FDD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91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12" Type="http://schemas.openxmlformats.org/officeDocument/2006/relationships/image" Target="../media/image28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11" Type="http://schemas.openxmlformats.org/officeDocument/2006/relationships/image" Target="../media/image27.jpg"/><Relationship Id="rId5" Type="http://schemas.openxmlformats.org/officeDocument/2006/relationships/image" Target="../media/image21.jpg"/><Relationship Id="rId10" Type="http://schemas.openxmlformats.org/officeDocument/2006/relationships/image" Target="../media/image26.jpg"/><Relationship Id="rId4" Type="http://schemas.openxmlformats.org/officeDocument/2006/relationships/image" Target="../media/image20.jpg"/><Relationship Id="rId9" Type="http://schemas.openxmlformats.org/officeDocument/2006/relationships/image" Target="../media/image25.jpeg"/><Relationship Id="rId1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Relationship Id="rId9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10" Type="http://schemas.openxmlformats.org/officeDocument/2006/relationships/image" Target="../media/image57.jpeg"/><Relationship Id="rId4" Type="http://schemas.openxmlformats.org/officeDocument/2006/relationships/image" Target="../media/image51.JPG"/><Relationship Id="rId9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.png"/><Relationship Id="rId21" Type="http://schemas.openxmlformats.org/officeDocument/2006/relationships/image" Target="../media/image83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622852" y="151466"/>
            <a:ext cx="115691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BIODIVERSITÀ e VARIABILITÀ AMBIENTALE della COSTA DEI TRABOCCHI</a:t>
            </a:r>
          </a:p>
          <a:p>
            <a:pPr algn="ctr"/>
            <a:endParaRPr lang="it-IT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BIODIVERSITY and ENVIRONMENTAL VARIABILITY of COSTA DEI TRABOCCHI</a:t>
            </a:r>
            <a:endParaRPr lang="it-IT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5E11B-E343-8D57-0CF7-2093F57476EC}"/>
              </a:ext>
            </a:extLst>
          </p:cNvPr>
          <p:cNvSpPr txBox="1"/>
          <p:nvPr/>
        </p:nvSpPr>
        <p:spPr>
          <a:xfrm>
            <a:off x="7760146" y="2228671"/>
            <a:ext cx="4431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33CC"/>
                </a:solidFill>
              </a:rPr>
              <a:t>Dott. DARIO D’ONOFRIO</a:t>
            </a:r>
          </a:p>
          <a:p>
            <a:r>
              <a:rPr lang="it-IT" sz="2400" dirty="0">
                <a:solidFill>
                  <a:srgbClr val="0033CC"/>
                </a:solidFill>
              </a:rPr>
              <a:t>Biologo Marino – Marine Biologist</a:t>
            </a:r>
          </a:p>
          <a:p>
            <a:r>
              <a:rPr lang="it-IT" sz="2400" dirty="0">
                <a:solidFill>
                  <a:srgbClr val="0033CC"/>
                </a:solidFill>
              </a:rPr>
              <a:t>Soc. Coop. Il Bosso</a:t>
            </a:r>
          </a:p>
        </p:txBody>
      </p:sp>
    </p:spTree>
    <p:extLst>
      <p:ext uri="{BB962C8B-B14F-4D97-AF65-F5344CB8AC3E}">
        <p14:creationId xmlns:p14="http://schemas.microsoft.com/office/powerpoint/2010/main" val="155076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03200" y="0"/>
            <a:ext cx="1198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rgbClr val="FFFF00"/>
                </a:solidFill>
              </a:rPr>
              <a:t>COSTA D’ABRUZZO - ABRUZZO COAST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1396" y="1239998"/>
            <a:ext cx="42868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00"/>
                </a:solidFill>
              </a:rPr>
              <a:t>PIANURE LITORANEE COASTAL PLAINS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00"/>
                </a:solidFill>
              </a:rPr>
              <a:t>PIANURE ALLUVIONALI ALLUVIONAL PLANES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00"/>
                </a:solidFill>
              </a:rPr>
              <a:t>PROMONTORI e FALESIE PROMONTORIES and CLIFFS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036597" y="1884992"/>
            <a:ext cx="46099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FF"/>
                </a:solidFill>
              </a:rPr>
              <a:t>SUBSTRATO MOBILE (fondali sabbiosi) – SANDY BOTTOMS</a:t>
            </a:r>
          </a:p>
          <a:p>
            <a:endParaRPr lang="it-IT" sz="2400" b="1" dirty="0">
              <a:solidFill>
                <a:srgbClr val="00FF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FF"/>
                </a:solidFill>
              </a:rPr>
              <a:t>SUBSTRATO DURO (fondali detritici e rocciosi) – ROCKY BOTTOMS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749736" y="1123121"/>
            <a:ext cx="43380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00"/>
                </a:solidFill>
              </a:rPr>
              <a:t>CALANCHI - BADLANDS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00"/>
                </a:solidFill>
              </a:rPr>
              <a:t>BOSCHI - WOODS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b="1" dirty="0">
              <a:solidFill>
                <a:srgbClr val="00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FF00"/>
                </a:solidFill>
              </a:rPr>
              <a:t>AMBIENTI UMIDI - WETLANDS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20C2B4-35C8-7CDA-7B2D-4B4CD40FBBA3}"/>
              </a:ext>
            </a:extLst>
          </p:cNvPr>
          <p:cNvSpPr txBox="1"/>
          <p:nvPr/>
        </p:nvSpPr>
        <p:spPr>
          <a:xfrm>
            <a:off x="11391524" y="4711147"/>
            <a:ext cx="800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VASTO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A38EC0F-38BB-D18F-9671-686AD723B117}"/>
              </a:ext>
            </a:extLst>
          </p:cNvPr>
          <p:cNvSpPr txBox="1"/>
          <p:nvPr/>
        </p:nvSpPr>
        <p:spPr>
          <a:xfrm>
            <a:off x="7988392" y="5129031"/>
            <a:ext cx="1311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FOSSACESIA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24FADB-34CE-FF6F-AA7F-9328A0F6A716}"/>
              </a:ext>
            </a:extLst>
          </p:cNvPr>
          <p:cNvSpPr txBox="1"/>
          <p:nvPr/>
        </p:nvSpPr>
        <p:spPr>
          <a:xfrm>
            <a:off x="2814055" y="4863547"/>
            <a:ext cx="1033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PESCARA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B730CEB-FD5C-BDE0-07C5-02EE5BF6AAB2}"/>
              </a:ext>
            </a:extLst>
          </p:cNvPr>
          <p:cNvSpPr txBox="1"/>
          <p:nvPr/>
        </p:nvSpPr>
        <p:spPr>
          <a:xfrm>
            <a:off x="5518521" y="4841939"/>
            <a:ext cx="999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ORTONA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2C32531-69D4-31CB-1B02-C6A8DBC54455}"/>
              </a:ext>
            </a:extLst>
          </p:cNvPr>
          <p:cNvSpPr txBox="1"/>
          <p:nvPr/>
        </p:nvSpPr>
        <p:spPr>
          <a:xfrm>
            <a:off x="412098" y="4746593"/>
            <a:ext cx="618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SILVI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3076F93-FD26-88BA-42FC-6FEC0F885FD5}"/>
              </a:ext>
            </a:extLst>
          </p:cNvPr>
          <p:cNvSpPr txBox="1"/>
          <p:nvPr/>
        </p:nvSpPr>
        <p:spPr>
          <a:xfrm>
            <a:off x="6913004" y="4863400"/>
            <a:ext cx="680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SAN VITO</a:t>
            </a:r>
          </a:p>
        </p:txBody>
      </p:sp>
    </p:spTree>
    <p:extLst>
      <p:ext uri="{BB962C8B-B14F-4D97-AF65-F5344CB8AC3E}">
        <p14:creationId xmlns:p14="http://schemas.microsoft.com/office/powerpoint/2010/main" val="199923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E63BF51A-CB0B-2DD7-09D8-C9AAAEA7B5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" r="-1172"/>
          <a:stretch/>
        </p:blipFill>
        <p:spPr>
          <a:xfrm>
            <a:off x="4710895" y="0"/>
            <a:ext cx="7569843" cy="68759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2A12D9-805A-1030-43F3-95B12410C1BD}"/>
              </a:ext>
            </a:extLst>
          </p:cNvPr>
          <p:cNvSpPr txBox="1"/>
          <p:nvPr/>
        </p:nvSpPr>
        <p:spPr>
          <a:xfrm>
            <a:off x="0" y="-135619"/>
            <a:ext cx="4710895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Italia lungo le coste adriatiche gli inverni sono freddi e le estati calde (per l’effetto della vicinanza a un mare chiuso) e, a causa della barriera che gli Appennini oppongono ai venti umidi occidentali, le precipitazioni sono poco abbondanti.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Italy the Adriatic coast region winters are cold and summers are hot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due to the proximity to a closed sea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rainfall is not abundant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due to the barrier that the Apennines oppose to the humid western winds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</a:t>
            </a:r>
            <a:endParaRPr kumimoji="0" lang="en-IT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5679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B239D-9C64-9948-43A4-1BBD78ECBE10}"/>
              </a:ext>
            </a:extLst>
          </p:cNvPr>
          <p:cNvSpPr txBox="1"/>
          <p:nvPr/>
        </p:nvSpPr>
        <p:spPr>
          <a:xfrm>
            <a:off x="0" y="0"/>
            <a:ext cx="1219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Ogn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ecosistema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è legato a un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particolare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a 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ogni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corrisponde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uno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specifico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bioma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quindi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diverso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ecosistema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classificazione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 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Köppen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descrive il clima di un’ area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sulla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base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dati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locali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di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temperatura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precipitazioni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tuttavia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periodo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osservazione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essere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abbastanza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lungo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fornire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delle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significative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6FFE784-A5D2-CED9-C1BC-64277BAE2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330" y="2893671"/>
            <a:ext cx="5868669" cy="396433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F7CC7E5-06EB-69E2-0D47-EA320A96EA68}"/>
              </a:ext>
            </a:extLst>
          </p:cNvPr>
          <p:cNvSpPr txBox="1"/>
          <p:nvPr/>
        </p:nvSpPr>
        <p:spPr>
          <a:xfrm>
            <a:off x="0" y="2893671"/>
            <a:ext cx="623073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ecosystem is linked to a particular climate and each climate corresponds to a specific biome and therefore a different ecosystem.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Köppen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classification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describes the climate of an area based on local temperature and precipitation data; however, the observation period must be long enough to provide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meaningful averages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516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6525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47934" y="132437"/>
            <a:ext cx="11696131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</a:rPr>
              <a:t>CARATTERISTICHE COMUNI </a:t>
            </a:r>
          </a:p>
          <a:p>
            <a:r>
              <a:rPr lang="it-IT" sz="4800" b="1" dirty="0">
                <a:solidFill>
                  <a:schemeClr val="bg1"/>
                </a:solidFill>
              </a:rPr>
              <a:t>COMMON FEATURES:</a:t>
            </a:r>
          </a:p>
          <a:p>
            <a:endParaRPr lang="it-IT" sz="4800" b="1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bg1"/>
                </a:solidFill>
              </a:rPr>
              <a:t>Colline e corsi d’acqua perpendicolari alla costa</a:t>
            </a:r>
          </a:p>
          <a:p>
            <a:r>
              <a:rPr lang="en-US" sz="3600" dirty="0">
                <a:solidFill>
                  <a:schemeClr val="bg1"/>
                </a:solidFill>
              </a:rPr>
              <a:t>       Hills and rivers perpendicular to the coast</a:t>
            </a:r>
            <a:endParaRPr lang="it-IT" sz="360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360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bg1"/>
                </a:solidFill>
              </a:rPr>
              <a:t>In mare, TORBIDITÀ collegata ai BASSI FONDALI per lo più SABBIOSI ed EUTROFIA delle acque – In </a:t>
            </a:r>
            <a:r>
              <a:rPr lang="it-IT" sz="3600" dirty="0" err="1">
                <a:solidFill>
                  <a:schemeClr val="bg1"/>
                </a:solidFill>
              </a:rPr>
              <a:t>seawaters</a:t>
            </a:r>
            <a:r>
              <a:rPr lang="it-IT" sz="3600" dirty="0">
                <a:solidFill>
                  <a:schemeClr val="bg1"/>
                </a:solidFill>
              </a:rPr>
              <a:t>, </a:t>
            </a:r>
            <a:r>
              <a:rPr lang="en-US" sz="3600" dirty="0">
                <a:solidFill>
                  <a:schemeClr val="bg1"/>
                </a:solidFill>
              </a:rPr>
              <a:t>TURBIDITY connected to the LOW BOTTOMS, mostly SANDY, and EUTROPHY of the waters</a:t>
            </a:r>
            <a:endParaRPr lang="it-IT" sz="3600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3600" dirty="0">
              <a:solidFill>
                <a:schemeClr val="bg1"/>
              </a:solidFill>
            </a:endParaRPr>
          </a:p>
          <a:p>
            <a:endParaRPr lang="it-IT" sz="4800" b="1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60267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6DFBFAB-4956-333F-B3B9-7AB61DED8756}"/>
              </a:ext>
            </a:extLst>
          </p:cNvPr>
          <p:cNvSpPr txBox="1"/>
          <p:nvPr/>
        </p:nvSpPr>
        <p:spPr>
          <a:xfrm>
            <a:off x="0" y="0"/>
            <a:ext cx="3314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/>
              <a:t>ECOSISTEMI TERRESTRI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0BCA667-699E-FE70-FA93-D19DCEC7B123}"/>
              </a:ext>
            </a:extLst>
          </p:cNvPr>
          <p:cNvSpPr txBox="1"/>
          <p:nvPr/>
        </p:nvSpPr>
        <p:spPr>
          <a:xfrm>
            <a:off x="5209485" y="5208608"/>
            <a:ext cx="71277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TERRESTRIAL ECOSYSTEMS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2472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B268216-A712-AEF9-3446-435228CD16A8}"/>
              </a:ext>
            </a:extLst>
          </p:cNvPr>
          <p:cNvSpPr txBox="1"/>
          <p:nvPr/>
        </p:nvSpPr>
        <p:spPr>
          <a:xfrm>
            <a:off x="770678" y="4178461"/>
            <a:ext cx="941504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Pinete – Pinewood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1188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FE1765-D12D-66BF-C86F-822D2A39C199}"/>
              </a:ext>
            </a:extLst>
          </p:cNvPr>
          <p:cNvSpPr txBox="1"/>
          <p:nvPr/>
        </p:nvSpPr>
        <p:spPr>
          <a:xfrm>
            <a:off x="9278402" y="162046"/>
            <a:ext cx="291359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Leccete e Quercete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bg1"/>
                </a:solidFill>
                <a:latin typeface="Calibri" panose="020F0502020204030204"/>
              </a:rPr>
              <a:t>-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Oak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forests</a:t>
            </a: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3600" b="1" dirty="0">
              <a:solidFill>
                <a:schemeClr val="bg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3600" b="1" dirty="0">
              <a:solidFill>
                <a:schemeClr val="bg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3600" b="1" dirty="0">
              <a:solidFill>
                <a:schemeClr val="bg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bg1"/>
                </a:solidFill>
                <a:latin typeface="Calibri" panose="020F0502020204030204"/>
              </a:rPr>
              <a:t>Boschi misti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bg1"/>
                </a:solidFill>
                <a:latin typeface="Calibri" panose="020F0502020204030204"/>
              </a:rPr>
              <a:t>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bg1"/>
                </a:solidFill>
                <a:latin typeface="Calibri" panose="020F0502020204030204"/>
              </a:rPr>
              <a:t> Mixed </a:t>
            </a:r>
            <a:r>
              <a:rPr lang="it-IT" sz="3600" b="1" dirty="0" err="1">
                <a:solidFill>
                  <a:schemeClr val="bg1"/>
                </a:solidFill>
                <a:latin typeface="Calibri" panose="020F0502020204030204"/>
              </a:rPr>
              <a:t>woods</a:t>
            </a:r>
            <a:endParaRPr lang="it-IT" sz="3600" b="1" dirty="0">
              <a:solidFill>
                <a:schemeClr val="bg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1770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A2FB9E-77A6-88F8-8575-88EAFAD476F7}"/>
              </a:ext>
            </a:extLst>
          </p:cNvPr>
          <p:cNvSpPr txBox="1"/>
          <p:nvPr/>
        </p:nvSpPr>
        <p:spPr>
          <a:xfrm>
            <a:off x="5876082" y="4386808"/>
            <a:ext cx="308272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Macchia mediterranea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>
                <a:latin typeface="Calibri" panose="020F0502020204030204"/>
              </a:rPr>
              <a:t>-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 err="1">
                <a:latin typeface="Calibri" panose="020F0502020204030204"/>
              </a:rPr>
              <a:t>Mediterranean</a:t>
            </a:r>
            <a:r>
              <a:rPr lang="it-IT" sz="3200" b="1" dirty="0">
                <a:latin typeface="Calibri" panose="020F0502020204030204"/>
              </a:rPr>
              <a:t> </a:t>
            </a:r>
            <a:r>
              <a:rPr lang="it-IT" sz="3200" b="1" dirty="0" err="1">
                <a:latin typeface="Calibri" panose="020F0502020204030204"/>
              </a:rPr>
              <a:t>bush</a:t>
            </a:r>
            <a:endParaRPr lang="it-IT" sz="3200" b="1" dirty="0"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C4A4CF-2473-0B42-8B8D-7A27FB999FBC}"/>
              </a:ext>
            </a:extLst>
          </p:cNvPr>
          <p:cNvSpPr txBox="1"/>
          <p:nvPr/>
        </p:nvSpPr>
        <p:spPr>
          <a:xfrm>
            <a:off x="2541607" y="1270353"/>
            <a:ext cx="396336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Ambiente </a:t>
            </a:r>
            <a:r>
              <a:rPr kumimoji="0" lang="it-IT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dunale</a:t>
            </a: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lang="it-IT" sz="3200" b="1" dirty="0"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>
                <a:latin typeface="Calibri" panose="020F0502020204030204"/>
              </a:rPr>
              <a:t>Dune </a:t>
            </a:r>
            <a:r>
              <a:rPr lang="it-IT" sz="3200" b="1" dirty="0" err="1">
                <a:latin typeface="Calibri" panose="020F0502020204030204"/>
              </a:rPr>
              <a:t>ecosystem</a:t>
            </a:r>
            <a:endParaRPr lang="it-IT" sz="3200" b="1" dirty="0"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16675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CD1F6A7-2DE8-1890-72E0-A5520D429A3F}"/>
              </a:ext>
            </a:extLst>
          </p:cNvPr>
          <p:cNvSpPr txBox="1"/>
          <p:nvPr/>
        </p:nvSpPr>
        <p:spPr>
          <a:xfrm>
            <a:off x="-1476964" y="-81023"/>
            <a:ext cx="86494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Ambiente </a:t>
            </a:r>
            <a:r>
              <a:rPr kumimoji="0" lang="it-IT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dunale</a:t>
            </a: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lang="it-IT" sz="3600" b="1" dirty="0"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latin typeface="Calibri" panose="020F0502020204030204"/>
              </a:rPr>
              <a:t>Dune </a:t>
            </a:r>
            <a:r>
              <a:rPr lang="it-IT" sz="3600" b="1" dirty="0" err="1">
                <a:latin typeface="Calibri" panose="020F0502020204030204"/>
              </a:rPr>
              <a:t>ecosystem</a:t>
            </a:r>
            <a:endParaRPr lang="it-IT" sz="3600" b="1" dirty="0">
              <a:latin typeface="Calibri" panose="020F0502020204030204"/>
            </a:endParaRPr>
          </a:p>
          <a:p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77D00C1-A105-C9BA-8534-D5480A98E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737" y="1492493"/>
            <a:ext cx="8048263" cy="536550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1D5CB086-E882-E961-9C63-D02322DE1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900" y="1389916"/>
            <a:ext cx="8195598" cy="546808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AC6EC82-CF55-48A2-979C-264BDDBB4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324" y="1145894"/>
            <a:ext cx="8568159" cy="571210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4A0D90F-4C07-3FBC-C126-990B9B54A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63201" cy="6914301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5BA2F4BD-5A69-84EF-7A0F-697980934DFF}"/>
              </a:ext>
            </a:extLst>
          </p:cNvPr>
          <p:cNvGrpSpPr/>
          <p:nvPr/>
        </p:nvGrpSpPr>
        <p:grpSpPr>
          <a:xfrm>
            <a:off x="0" y="0"/>
            <a:ext cx="12189107" cy="6907771"/>
            <a:chOff x="0" y="0"/>
            <a:chExt cx="12189107" cy="6907771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4D2E9348-AFEA-058A-1DD3-AA831E0B7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009763"/>
              <a:ext cx="12189107" cy="4898008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7F154333-882F-0F6E-A6D2-6A31960365A4}"/>
                </a:ext>
              </a:extLst>
            </p:cNvPr>
            <p:cNvSpPr txBox="1"/>
            <p:nvPr/>
          </p:nvSpPr>
          <p:spPr>
            <a:xfrm>
              <a:off x="144432" y="0"/>
              <a:ext cx="1021876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40" b="1" dirty="0">
                  <a:solidFill>
                    <a:schemeClr val="bg1"/>
                  </a:solidFill>
                </a:rPr>
                <a:t>Sulla spiaggia di Punta Penna si rinviene la tipica successione delle associazioni vegetali psammofile – T</a:t>
              </a:r>
              <a:r>
                <a:rPr lang="en-US" sz="2040" b="1" dirty="0" err="1">
                  <a:solidFill>
                    <a:schemeClr val="bg1"/>
                  </a:solidFill>
                </a:rPr>
                <a:t>ypical</a:t>
              </a:r>
              <a:r>
                <a:rPr lang="en-US" sz="2040" b="1" dirty="0">
                  <a:solidFill>
                    <a:schemeClr val="bg1"/>
                  </a:solidFill>
                </a:rPr>
                <a:t> succession of psammophilous plant associations</a:t>
              </a:r>
              <a:endParaRPr lang="it-IT" sz="2040" b="1" dirty="0">
                <a:solidFill>
                  <a:schemeClr val="bg1"/>
                </a:solidFill>
              </a:endParaRPr>
            </a:p>
            <a:p>
              <a:r>
                <a:rPr lang="it-IT" sz="2040" b="1" dirty="0">
                  <a:solidFill>
                    <a:schemeClr val="bg1"/>
                  </a:solidFill>
                </a:rPr>
                <a:t>1) Il </a:t>
              </a:r>
              <a:r>
                <a:rPr lang="it-IT" sz="2040" b="1" dirty="0" err="1">
                  <a:solidFill>
                    <a:schemeClr val="bg1"/>
                  </a:solidFill>
                </a:rPr>
                <a:t>Cakileto</a:t>
              </a:r>
              <a:r>
                <a:rPr lang="it-IT" sz="2040" b="1" dirty="0">
                  <a:solidFill>
                    <a:schemeClr val="bg1"/>
                  </a:solidFill>
                </a:rPr>
                <a:t>, la comunità più prossima alla battigia;</a:t>
              </a:r>
            </a:p>
            <a:p>
              <a:r>
                <a:rPr lang="it-IT" sz="2040" b="1" dirty="0">
                  <a:solidFill>
                    <a:schemeClr val="bg1"/>
                  </a:solidFill>
                </a:rPr>
                <a:t>2) L’</a:t>
              </a:r>
              <a:r>
                <a:rPr lang="it-IT" sz="2040" b="1" dirty="0" err="1">
                  <a:solidFill>
                    <a:schemeClr val="bg1"/>
                  </a:solidFill>
                </a:rPr>
                <a:t>Agropireto</a:t>
              </a:r>
              <a:r>
                <a:rPr lang="it-IT" sz="2040" b="1" dirty="0">
                  <a:solidFill>
                    <a:schemeClr val="bg1"/>
                  </a:solidFill>
                </a:rPr>
                <a:t>, verso l’interno della spiaggia, alla base delle dune;</a:t>
              </a:r>
            </a:p>
            <a:p>
              <a:r>
                <a:rPr lang="it-IT" sz="2040" b="1" dirty="0">
                  <a:solidFill>
                    <a:schemeClr val="bg1"/>
                  </a:solidFill>
                </a:rPr>
                <a:t>3) L’</a:t>
              </a:r>
              <a:r>
                <a:rPr lang="it-IT" sz="2040" b="1" dirty="0" err="1">
                  <a:solidFill>
                    <a:schemeClr val="bg1"/>
                  </a:solidFill>
                </a:rPr>
                <a:t>Ammofileto</a:t>
              </a:r>
              <a:r>
                <a:rPr lang="it-IT" sz="2040" b="1" dirty="0">
                  <a:solidFill>
                    <a:schemeClr val="bg1"/>
                  </a:solidFill>
                </a:rPr>
                <a:t>, sulle dune “mobili”.</a:t>
              </a:r>
            </a:p>
            <a:p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20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0657EB0-E933-9D83-F8D5-27D353F91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298" y="0"/>
            <a:ext cx="10293702" cy="54864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AE6469D-6FCA-D17C-476D-96D2175EA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50" y="1"/>
            <a:ext cx="11406850" cy="54864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25E4909-8397-DBED-9BE4-D3F494DA1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458"/>
            <a:ext cx="12192000" cy="5665903"/>
          </a:xfrm>
          <a:prstGeom prst="rect">
            <a:avLst/>
          </a:prstGeom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4D22E7F9-54B3-0466-606A-4662418A3C68}"/>
              </a:ext>
            </a:extLst>
          </p:cNvPr>
          <p:cNvGrpSpPr/>
          <p:nvPr/>
        </p:nvGrpSpPr>
        <p:grpSpPr>
          <a:xfrm>
            <a:off x="476261" y="412777"/>
            <a:ext cx="11692879" cy="5959714"/>
            <a:chOff x="298773" y="399233"/>
            <a:chExt cx="11692879" cy="5959714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9CFC8F93-5937-606A-054E-05D8D995D7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162"/>
            <a:stretch/>
          </p:blipFill>
          <p:spPr>
            <a:xfrm>
              <a:off x="3125687" y="3023335"/>
              <a:ext cx="5478780" cy="3131551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476AF6DE-5EE0-FC33-BF55-4047E4297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1150" y="422773"/>
              <a:ext cx="4582920" cy="3414366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F59F75CD-51E5-F6EA-67EA-1BE424FFA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773" y="488983"/>
              <a:ext cx="4270230" cy="3122319"/>
            </a:xfrm>
            <a:prstGeom prst="rect">
              <a:avLst/>
            </a:prstGeom>
          </p:spPr>
        </p:pic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2ECB392F-DBE5-597B-E244-34F436795738}"/>
                </a:ext>
              </a:extLst>
            </p:cNvPr>
            <p:cNvSpPr/>
            <p:nvPr/>
          </p:nvSpPr>
          <p:spPr>
            <a:xfrm>
              <a:off x="4331454" y="2399850"/>
              <a:ext cx="1988323" cy="686697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FEE69287-5AD0-5E2E-396E-69A14780710F}"/>
                </a:ext>
              </a:extLst>
            </p:cNvPr>
            <p:cNvSpPr txBox="1"/>
            <p:nvPr/>
          </p:nvSpPr>
          <p:spPr>
            <a:xfrm>
              <a:off x="8856564" y="3815270"/>
              <a:ext cx="3135088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i="1" dirty="0" err="1"/>
                <a:t>Eurynebria</a:t>
              </a:r>
              <a:r>
                <a:rPr lang="it-IT" sz="2000" i="1" dirty="0"/>
                <a:t> </a:t>
              </a:r>
              <a:r>
                <a:rPr lang="it-IT" sz="2000" i="1" dirty="0" err="1"/>
                <a:t>complanata</a:t>
              </a:r>
              <a:endParaRPr lang="it-IT" sz="2000" i="1" dirty="0"/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E774FC83-5B01-C93B-1405-AFFB277646DB}"/>
                </a:ext>
              </a:extLst>
            </p:cNvPr>
            <p:cNvSpPr/>
            <p:nvPr/>
          </p:nvSpPr>
          <p:spPr>
            <a:xfrm>
              <a:off x="9452610" y="4317357"/>
              <a:ext cx="1954240" cy="11690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D388F660-C317-7965-62E3-7AA79953BAB4}"/>
                </a:ext>
              </a:extLst>
            </p:cNvPr>
            <p:cNvSpPr txBox="1"/>
            <p:nvPr/>
          </p:nvSpPr>
          <p:spPr>
            <a:xfrm>
              <a:off x="3684917" y="5958837"/>
              <a:ext cx="438680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dirty="0"/>
                <a:t>Cicindela delle dune (</a:t>
              </a:r>
              <a:r>
                <a:rPr lang="it-IT" sz="2000" i="1" dirty="0" err="1"/>
                <a:t>Lophyra</a:t>
              </a:r>
              <a:r>
                <a:rPr lang="it-IT" sz="2000" i="1" dirty="0"/>
                <a:t> </a:t>
              </a:r>
              <a:r>
                <a:rPr lang="it-IT" sz="2000" i="1" dirty="0" err="1"/>
                <a:t>flexuosa</a:t>
              </a:r>
              <a:r>
                <a:rPr lang="it-IT" sz="2000" dirty="0"/>
                <a:t>)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8FA21E82-2C99-437C-87C6-E6FDEABD37EA}"/>
                </a:ext>
              </a:extLst>
            </p:cNvPr>
            <p:cNvSpPr txBox="1"/>
            <p:nvPr/>
          </p:nvSpPr>
          <p:spPr>
            <a:xfrm>
              <a:off x="333895" y="399233"/>
              <a:ext cx="438680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dirty="0"/>
                <a:t>Stercorario (</a:t>
              </a:r>
              <a:r>
                <a:rPr lang="it-IT" sz="2000" i="1" dirty="0" err="1"/>
                <a:t>Stercorarius</a:t>
              </a:r>
              <a:r>
                <a:rPr lang="it-IT" sz="2000" i="1" dirty="0"/>
                <a:t> </a:t>
              </a:r>
              <a:r>
                <a:rPr lang="it-IT" sz="2000" i="1" dirty="0" err="1"/>
                <a:t>semipunctatus</a:t>
              </a:r>
              <a:r>
                <a:rPr lang="it-IT" sz="2000" dirty="0"/>
                <a:t>)</a:t>
              </a:r>
            </a:p>
          </p:txBody>
        </p: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7006849D-4BE7-7D02-BF97-9293210CA9BC}"/>
              </a:ext>
            </a:extLst>
          </p:cNvPr>
          <p:cNvGrpSpPr/>
          <p:nvPr/>
        </p:nvGrpSpPr>
        <p:grpSpPr>
          <a:xfrm>
            <a:off x="569221" y="2033009"/>
            <a:ext cx="10190714" cy="4634735"/>
            <a:chOff x="343631" y="1946990"/>
            <a:chExt cx="10190714" cy="4634735"/>
          </a:xfrm>
        </p:grpSpPr>
        <p:sp>
          <p:nvSpPr>
            <p:cNvPr id="20" name="Ovale 19">
              <a:extLst>
                <a:ext uri="{FF2B5EF4-FFF2-40B4-BE49-F238E27FC236}">
                  <a16:creationId xmlns:a16="http://schemas.microsoft.com/office/drawing/2014/main" id="{92BA8707-FF7E-C1DC-02B5-4657C0F0670A}"/>
                </a:ext>
              </a:extLst>
            </p:cNvPr>
            <p:cNvSpPr/>
            <p:nvPr/>
          </p:nvSpPr>
          <p:spPr>
            <a:xfrm>
              <a:off x="4432008" y="1946990"/>
              <a:ext cx="1988323" cy="686697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6FADE767-71F3-0E9B-D150-9083B12A5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3844" y="3173640"/>
              <a:ext cx="4830501" cy="3217762"/>
            </a:xfrm>
            <a:prstGeom prst="rect">
              <a:avLst/>
            </a:prstGeom>
          </p:spPr>
        </p:pic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6E955C8E-B3D4-447E-B7FD-F21B3F0CBAD0}"/>
                </a:ext>
              </a:extLst>
            </p:cNvPr>
            <p:cNvSpPr txBox="1"/>
            <p:nvPr/>
          </p:nvSpPr>
          <p:spPr>
            <a:xfrm>
              <a:off x="5829782" y="6093269"/>
              <a:ext cx="438680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dirty="0"/>
                <a:t>Macaone (</a:t>
              </a:r>
              <a:r>
                <a:rPr lang="it-IT" sz="2000" i="1" dirty="0"/>
                <a:t>Papilio </a:t>
              </a:r>
              <a:r>
                <a:rPr lang="it-IT" sz="2000" i="1" dirty="0" err="1"/>
                <a:t>machaon</a:t>
              </a:r>
              <a:r>
                <a:rPr lang="it-IT" sz="2000" dirty="0"/>
                <a:t>)</a:t>
              </a:r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6A24BC69-4E45-4B35-106C-EE7E7AD23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631" y="2871693"/>
              <a:ext cx="4447635" cy="3710032"/>
            </a:xfrm>
            <a:prstGeom prst="rect">
              <a:avLst/>
            </a:prstGeom>
          </p:spPr>
        </p:pic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0D958201-01BD-6C7D-B68E-68BEBEAB3B00}"/>
                </a:ext>
              </a:extLst>
            </p:cNvPr>
            <p:cNvSpPr txBox="1"/>
            <p:nvPr/>
          </p:nvSpPr>
          <p:spPr>
            <a:xfrm>
              <a:off x="476261" y="6176349"/>
              <a:ext cx="438680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dirty="0"/>
                <a:t>Podalirio (</a:t>
              </a:r>
              <a:r>
                <a:rPr lang="it-IT" sz="2000" i="1" dirty="0" err="1"/>
                <a:t>Iphiclides</a:t>
              </a:r>
              <a:r>
                <a:rPr lang="it-IT" sz="2000" i="1" dirty="0"/>
                <a:t> </a:t>
              </a:r>
              <a:r>
                <a:rPr lang="it-IT" sz="2000" i="1" dirty="0" err="1"/>
                <a:t>podalirius</a:t>
              </a:r>
              <a:r>
                <a:rPr lang="it-IT" sz="2000" dirty="0"/>
                <a:t>)</a:t>
              </a:r>
            </a:p>
          </p:txBody>
        </p:sp>
      </p:grpSp>
      <p:sp>
        <p:nvSpPr>
          <p:cNvPr id="29" name="Ovale 28">
            <a:extLst>
              <a:ext uri="{FF2B5EF4-FFF2-40B4-BE49-F238E27FC236}">
                <a16:creationId xmlns:a16="http://schemas.microsoft.com/office/drawing/2014/main" id="{DC241290-2162-79DD-030B-2D9DA86FCAD7}"/>
              </a:ext>
            </a:extLst>
          </p:cNvPr>
          <p:cNvSpPr/>
          <p:nvPr/>
        </p:nvSpPr>
        <p:spPr>
          <a:xfrm>
            <a:off x="4565440" y="3298038"/>
            <a:ext cx="1988323" cy="68669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726F49CD-3672-796B-958B-BF13639A13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63" y="288966"/>
            <a:ext cx="4078611" cy="3652489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A0D89043-AD21-A2A4-2A04-823405705D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232" y="4185283"/>
            <a:ext cx="6022902" cy="2118976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F2C7D916-D796-488D-55A2-472A1CE374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53" y="275119"/>
            <a:ext cx="4323846" cy="2882564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116ED5D7-4426-52AC-3EE5-47DF9C5A144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499" y="-9771"/>
            <a:ext cx="4633501" cy="687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9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E4531C57-66C2-3D38-2A4D-980152C8791D}"/>
              </a:ext>
            </a:extLst>
          </p:cNvPr>
          <p:cNvGrpSpPr/>
          <p:nvPr/>
        </p:nvGrpSpPr>
        <p:grpSpPr>
          <a:xfrm>
            <a:off x="-15433" y="0"/>
            <a:ext cx="7694777" cy="4271058"/>
            <a:chOff x="-15433" y="0"/>
            <a:chExt cx="7694777" cy="4271058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EE5F0B4E-4351-62F7-C054-41BCD6823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433" y="0"/>
              <a:ext cx="5477236" cy="4271058"/>
            </a:xfrm>
            <a:prstGeom prst="rect">
              <a:avLst/>
            </a:prstGeom>
          </p:spPr>
        </p:pic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C5B05EDC-8F21-7462-24C4-D58501ED65BA}"/>
                </a:ext>
              </a:extLst>
            </p:cNvPr>
            <p:cNvSpPr txBox="1"/>
            <p:nvPr/>
          </p:nvSpPr>
          <p:spPr>
            <a:xfrm>
              <a:off x="4388154" y="1817372"/>
              <a:ext cx="329119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b="1" dirty="0"/>
                <a:t>CHELICERATA – ARACNIDA</a:t>
              </a:r>
            </a:p>
            <a:p>
              <a:endParaRPr lang="it-IT" sz="2000" b="1" dirty="0"/>
            </a:p>
            <a:p>
              <a:r>
                <a:rPr lang="it-IT" sz="2000" dirty="0"/>
                <a:t>Ragno vespa – Vespa Spider</a:t>
              </a: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FBBD1A9F-0A06-99ED-30DB-C0C190C6E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54" y="2833035"/>
            <a:ext cx="5369304" cy="4024966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CE81EEB0-DF56-1A99-3D68-C6425FA6F54E}"/>
              </a:ext>
            </a:extLst>
          </p:cNvPr>
          <p:cNvGrpSpPr/>
          <p:nvPr/>
        </p:nvGrpSpPr>
        <p:grpSpPr>
          <a:xfrm>
            <a:off x="7756641" y="0"/>
            <a:ext cx="4084261" cy="4187390"/>
            <a:chOff x="7756641" y="0"/>
            <a:chExt cx="4084261" cy="418739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F53DC26-2F5E-0A42-5380-C4EB03CE8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44" t="24454" r="13214" b="11042"/>
            <a:stretch/>
          </p:blipFill>
          <p:spPr>
            <a:xfrm>
              <a:off x="7756641" y="0"/>
              <a:ext cx="4084261" cy="3264061"/>
            </a:xfrm>
            <a:prstGeom prst="rect">
              <a:avLst/>
            </a:prstGeom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9F8D9820-B9A1-580E-60B8-580F33A7E49E}"/>
                </a:ext>
              </a:extLst>
            </p:cNvPr>
            <p:cNvSpPr txBox="1"/>
            <p:nvPr/>
          </p:nvSpPr>
          <p:spPr>
            <a:xfrm>
              <a:off x="7756641" y="2863951"/>
              <a:ext cx="4084261" cy="13234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2000" b="1" dirty="0"/>
                <a:t>INSETTI - MANTOIDEA</a:t>
              </a:r>
            </a:p>
            <a:p>
              <a:endParaRPr lang="it-IT" sz="2000" dirty="0"/>
            </a:p>
            <a:p>
              <a:r>
                <a:rPr lang="it-IT" sz="2000" dirty="0"/>
                <a:t>Mantide religiosa - </a:t>
              </a:r>
              <a:r>
                <a:rPr lang="it-IT" sz="2000" i="1" dirty="0" err="1"/>
                <a:t>Mantis</a:t>
              </a:r>
              <a:r>
                <a:rPr lang="it-IT" sz="2000" i="1" dirty="0"/>
                <a:t> religiosa</a:t>
              </a:r>
            </a:p>
            <a:p>
              <a:r>
                <a:rPr lang="it-IT" sz="2000" dirty="0" err="1"/>
                <a:t>Praying</a:t>
              </a:r>
              <a:r>
                <a:rPr lang="it-IT" sz="2000" dirty="0"/>
                <a:t> </a:t>
              </a:r>
              <a:r>
                <a:rPr lang="it-IT" sz="2000" dirty="0" err="1"/>
                <a:t>mantis</a:t>
              </a:r>
              <a:endParaRPr lang="it-IT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79537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59C7CC-0153-5027-F34B-F648A414EAA1}"/>
              </a:ext>
            </a:extLst>
          </p:cNvPr>
          <p:cNvSpPr txBox="1"/>
          <p:nvPr/>
        </p:nvSpPr>
        <p:spPr>
          <a:xfrm>
            <a:off x="1157470" y="201826"/>
            <a:ext cx="119797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chemeClr val="bg1"/>
                </a:solidFill>
              </a:rPr>
              <a:t>ECOSISTEMI MARINI SOMMERSI</a:t>
            </a:r>
          </a:p>
          <a:p>
            <a:pPr algn="ctr"/>
            <a:endParaRPr lang="it-IT" sz="4800" b="1" dirty="0"/>
          </a:p>
          <a:p>
            <a:pPr algn="ctr"/>
            <a:endParaRPr lang="it-IT" sz="4800" b="1" dirty="0"/>
          </a:p>
          <a:p>
            <a:pPr algn="ctr"/>
            <a:endParaRPr lang="it-IT" sz="4800" b="1" dirty="0"/>
          </a:p>
          <a:p>
            <a:pPr algn="ctr"/>
            <a:r>
              <a:rPr lang="it-IT" sz="4800" b="1" dirty="0"/>
              <a:t>MARINE UNDERWATER ECOSYSTEMS</a:t>
            </a:r>
          </a:p>
          <a:p>
            <a:pPr algn="ctr"/>
            <a:endParaRPr lang="it-IT" sz="4800" b="1" dirty="0"/>
          </a:p>
          <a:p>
            <a:pPr algn="ctr"/>
            <a:r>
              <a:rPr lang="it-IT" sz="4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747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672862" y="3010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7"/>
          <a:stretch/>
        </p:blipFill>
        <p:spPr>
          <a:xfrm>
            <a:off x="0" y="-24089"/>
            <a:ext cx="12192000" cy="689669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16093" r="-37" b="11624"/>
          <a:stretch/>
        </p:blipFill>
        <p:spPr>
          <a:xfrm>
            <a:off x="-13648" y="233362"/>
            <a:ext cx="11897439" cy="663146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0"/>
          <a:stretch/>
        </p:blipFill>
        <p:spPr>
          <a:xfrm>
            <a:off x="2314887" y="490813"/>
            <a:ext cx="9172136" cy="6101056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1"/>
          <a:stretch/>
        </p:blipFill>
        <p:spPr>
          <a:xfrm>
            <a:off x="2857592" y="896652"/>
            <a:ext cx="8086725" cy="592723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99" y="1257300"/>
            <a:ext cx="7467600" cy="56007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4"/>
          <a:stretch/>
        </p:blipFill>
        <p:spPr>
          <a:xfrm>
            <a:off x="5429699" y="1480633"/>
            <a:ext cx="4200525" cy="520677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12" y="1271906"/>
            <a:ext cx="7467600" cy="5600700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182459" y="103915"/>
            <a:ext cx="12023189" cy="397031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3600" dirty="0"/>
              <a:t>In generale, il litorale centro-settentrionale della Regione Abruzzo è caratterizzato da </a:t>
            </a:r>
            <a:r>
              <a:rPr lang="it-IT" sz="3600" b="1" dirty="0"/>
              <a:t>spiagge ampie e sabbiose </a:t>
            </a:r>
            <a:r>
              <a:rPr lang="it-IT" sz="3600" dirty="0"/>
              <a:t>con </a:t>
            </a:r>
            <a:r>
              <a:rPr lang="it-IT" sz="3600" b="1" dirty="0"/>
              <a:t>bassa pendenza </a:t>
            </a:r>
            <a:r>
              <a:rPr lang="it-IT" sz="3600" dirty="0"/>
              <a:t>del fondo….</a:t>
            </a:r>
          </a:p>
          <a:p>
            <a:endParaRPr lang="it-IT" sz="3600" dirty="0"/>
          </a:p>
          <a:p>
            <a:r>
              <a:rPr lang="en-US" sz="3600" dirty="0"/>
              <a:t>Generally, the north-central coast of the Abruzzo Region is characterized by </a:t>
            </a:r>
            <a:r>
              <a:rPr lang="en-US" sz="3600" b="1" dirty="0"/>
              <a:t>wide and sandy beaches </a:t>
            </a:r>
            <a:r>
              <a:rPr lang="en-US" sz="3600" dirty="0"/>
              <a:t>with a </a:t>
            </a:r>
            <a:r>
              <a:rPr lang="en-US" sz="3600" b="1" dirty="0"/>
              <a:t>low slope </a:t>
            </a:r>
            <a:r>
              <a:rPr lang="en-US" sz="3600" dirty="0"/>
              <a:t>of the bottom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64236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5"/>
          <a:stretch/>
        </p:blipFill>
        <p:spPr>
          <a:xfrm>
            <a:off x="0" y="0"/>
            <a:ext cx="12192000" cy="685117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3"/>
          <a:stretch/>
        </p:blipFill>
        <p:spPr>
          <a:xfrm>
            <a:off x="0" y="1033975"/>
            <a:ext cx="11411867" cy="582402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24"/>
            <a:ext cx="9144000" cy="6858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48"/>
            <a:ext cx="11361432" cy="638673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0" y="0"/>
            <a:ext cx="12192000" cy="397031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3600"/>
            </a:lvl1pPr>
          </a:lstStyle>
          <a:p>
            <a:r>
              <a:rPr lang="it-IT" dirty="0"/>
              <a:t>mentre quello meridionale diventa ancor più eterogeneo per la presenza di calette, promontori e scogliere dove il fondo appare ricoperto da frammenti di rocce….</a:t>
            </a:r>
          </a:p>
          <a:p>
            <a:endParaRPr lang="it-IT" dirty="0"/>
          </a:p>
          <a:p>
            <a:r>
              <a:rPr lang="en-US" dirty="0"/>
              <a:t>instead the southern one becomes even more heterogeneous due to the presence of bays, promontories and cliffs where the bottom is covered with fragments of rocks….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8036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5"/>
          <a:stretch/>
        </p:blipFill>
        <p:spPr>
          <a:xfrm>
            <a:off x="0" y="0"/>
            <a:ext cx="12192000" cy="685117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6704" cy="683752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649"/>
            <a:ext cx="8334233" cy="625067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7" y="994610"/>
            <a:ext cx="7806522" cy="5842918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25082" y="179364"/>
            <a:ext cx="11966917" cy="507831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3600"/>
            </a:lvl1pPr>
          </a:lstStyle>
          <a:p>
            <a:r>
              <a:rPr lang="it-IT" dirty="0"/>
              <a:t>… e queste rocce offrono l’opportunità di dimora per molte specie vegetali e animali, tra le quali quelle tipiche della fauna mediterranea di fondo roccioso. </a:t>
            </a:r>
          </a:p>
          <a:p>
            <a:endParaRPr lang="it-IT" dirty="0"/>
          </a:p>
          <a:p>
            <a:endParaRPr lang="it-IT" dirty="0"/>
          </a:p>
          <a:p>
            <a:r>
              <a:rPr lang="en-US" dirty="0"/>
              <a:t>and these rocks offer the opportunity to live for many vegetal and animal species, including those typical of the Mediterranean rocky bottom fauna.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185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/>
          <p:cNvSpPr txBox="1"/>
          <p:nvPr/>
        </p:nvSpPr>
        <p:spPr>
          <a:xfrm>
            <a:off x="-4" y="-1"/>
            <a:ext cx="12192004" cy="31700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3600"/>
            </a:lvl1pPr>
          </a:lstStyle>
          <a:p>
            <a:r>
              <a:rPr lang="it-IT" sz="4000" dirty="0"/>
              <a:t>Questo tratto è diventato noto come “Costa dei Trabocchi” prendendo il nome, appunto, dal trabocco: un’antica e tipica costruzione marinara su palafitta che è frequente incontrare a ridosso della costa protesa sul mare, diventandone il simbolo locale.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" y="0"/>
            <a:ext cx="9144000" cy="6858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5800" cy="682935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32127" cy="648268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8652"/>
            <a:ext cx="9145332" cy="685899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35" y="0"/>
            <a:ext cx="9105800" cy="68293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6AC3C48-E98C-D6A4-7C17-16E0A892B3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05" y="-14325"/>
            <a:ext cx="9144000" cy="6858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31333FF-6245-083B-D341-EB48E5623F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67" y="0"/>
            <a:ext cx="9133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8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" y="4709776"/>
            <a:ext cx="4876729" cy="215382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0" y="0"/>
            <a:ext cx="12186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Il litorale della provincia di Chieti in Abruzzo, noto come </a:t>
            </a:r>
            <a:r>
              <a:rPr lang="en-US" sz="2400" b="1" dirty="0"/>
              <a:t>"</a:t>
            </a:r>
            <a:r>
              <a:rPr lang="it-IT" sz="2400" b="1" dirty="0"/>
              <a:t>Costa dei Trabocchi</a:t>
            </a:r>
            <a:r>
              <a:rPr lang="en-US" sz="2400" b="1" dirty="0"/>
              <a:t>"</a:t>
            </a:r>
            <a:r>
              <a:rPr lang="it-IT" sz="2400" dirty="0"/>
              <a:t>, è una zona molto eterogenea rispetto al restante litorale abruzzese. </a:t>
            </a:r>
          </a:p>
          <a:p>
            <a:endParaRPr lang="it-IT" sz="2400" dirty="0"/>
          </a:p>
          <a:p>
            <a:r>
              <a:rPr lang="en-US" sz="2400" dirty="0"/>
              <a:t>The coast of the province of Chieti in Abruzzo, known as </a:t>
            </a:r>
            <a:r>
              <a:rPr lang="en-US" sz="2400" b="1" dirty="0"/>
              <a:t>"Costa </a:t>
            </a:r>
            <a:r>
              <a:rPr lang="en-US" sz="2400" b="1" dirty="0" err="1"/>
              <a:t>dei</a:t>
            </a:r>
            <a:r>
              <a:rPr lang="en-US" sz="2400" b="1" dirty="0"/>
              <a:t> </a:t>
            </a:r>
            <a:r>
              <a:rPr lang="en-US" sz="2400" b="1" dirty="0" err="1"/>
              <a:t>Trabocchi</a:t>
            </a:r>
            <a:r>
              <a:rPr lang="en-US" sz="2400" b="1" dirty="0"/>
              <a:t>"</a:t>
            </a:r>
            <a:r>
              <a:rPr lang="en-US" sz="2400" dirty="0"/>
              <a:t>, is a very heterogeneous area compared to the rest of the Abruzzo coast.</a:t>
            </a:r>
            <a:endParaRPr lang="it-IT" sz="2400" dirty="0"/>
          </a:p>
        </p:txBody>
      </p:sp>
      <p:cxnSp>
        <p:nvCxnSpPr>
          <p:cNvPr id="15" name="Connettore 2 14"/>
          <p:cNvCxnSpPr/>
          <p:nvPr/>
        </p:nvCxnSpPr>
        <p:spPr>
          <a:xfrm flipH="1" flipV="1">
            <a:off x="4843162" y="5293459"/>
            <a:ext cx="135107" cy="600881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5494" y="2035213"/>
            <a:ext cx="4599007" cy="2674601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8459" y="2038843"/>
            <a:ext cx="5062291" cy="2670971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37642"/>
            <a:ext cx="2902857" cy="267460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47052" y="2108896"/>
            <a:ext cx="2849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FF00"/>
                </a:solidFill>
              </a:rPr>
              <a:t>Lido Riccio (Ortona Nord)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889663" y="1978468"/>
            <a:ext cx="2849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Punta Acquabella (Ortona Sud)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8693184" y="1966360"/>
            <a:ext cx="3498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Spiaggia Ripari-Bardella (San Vito Nord)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-93655" y="4675146"/>
            <a:ext cx="2328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Trabocco di Punta Isolata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FAA305BD-07B0-6278-DA8A-E3ACC876C76B}"/>
              </a:ext>
            </a:extLst>
          </p:cNvPr>
          <p:cNvGrpSpPr/>
          <p:nvPr/>
        </p:nvGrpSpPr>
        <p:grpSpPr>
          <a:xfrm>
            <a:off x="4604402" y="4449248"/>
            <a:ext cx="7581830" cy="2408752"/>
            <a:chOff x="2117735" y="4436613"/>
            <a:chExt cx="7581830" cy="2408752"/>
          </a:xfrm>
        </p:grpSpPr>
        <p:pic>
          <p:nvPicPr>
            <p:cNvPr id="2" name="Immagine 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00" t="32890" r="22113"/>
            <a:stretch/>
          </p:blipFill>
          <p:spPr>
            <a:xfrm>
              <a:off x="2117735" y="4436613"/>
              <a:ext cx="7581830" cy="2408752"/>
            </a:xfrm>
            <a:prstGeom prst="rect">
              <a:avLst/>
            </a:prstGeom>
          </p:spPr>
        </p:pic>
        <p:sp>
          <p:nvSpPr>
            <p:cNvPr id="4" name="CasellaDiTesto 3"/>
            <p:cNvSpPr txBox="1"/>
            <p:nvPr/>
          </p:nvSpPr>
          <p:spPr>
            <a:xfrm>
              <a:off x="2330975" y="5201842"/>
              <a:ext cx="104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ORTONA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3254481" y="5525008"/>
              <a:ext cx="1116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SAN VITO</a:t>
              </a: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4563500" y="4950059"/>
              <a:ext cx="1345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FOSSACESIA</a:t>
              </a: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3507562" y="4580727"/>
              <a:ext cx="246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ROCCA S. GIOVANNI</a:t>
              </a:r>
            </a:p>
          </p:txBody>
        </p:sp>
        <p:cxnSp>
          <p:nvCxnSpPr>
            <p:cNvPr id="12" name="Connettore 2 11"/>
            <p:cNvCxnSpPr/>
            <p:nvPr/>
          </p:nvCxnSpPr>
          <p:spPr>
            <a:xfrm flipH="1" flipV="1">
              <a:off x="4114800" y="4950059"/>
              <a:ext cx="509050" cy="865019"/>
            </a:xfrm>
            <a:prstGeom prst="straightConnector1">
              <a:avLst/>
            </a:prstGeom>
            <a:ln w="38100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sellaDiTesto 16"/>
            <p:cNvSpPr txBox="1"/>
            <p:nvPr/>
          </p:nvSpPr>
          <p:spPr>
            <a:xfrm>
              <a:off x="5296163" y="5288692"/>
              <a:ext cx="13451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TORINO DI SANGRO</a:t>
              </a: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5815713" y="4557939"/>
              <a:ext cx="2140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CASALBORDINO</a:t>
              </a: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7251724" y="4998816"/>
              <a:ext cx="2140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VASTO</a:t>
              </a:r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8663189" y="5248008"/>
              <a:ext cx="8552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FF00"/>
                  </a:solidFill>
                </a:rPr>
                <a:t>SAN SALVO</a:t>
              </a:r>
            </a:p>
          </p:txBody>
        </p:sp>
        <p:cxnSp>
          <p:nvCxnSpPr>
            <p:cNvPr id="21" name="Connettore 2 20"/>
            <p:cNvCxnSpPr/>
            <p:nvPr/>
          </p:nvCxnSpPr>
          <p:spPr>
            <a:xfrm flipH="1" flipV="1">
              <a:off x="6470902" y="4889931"/>
              <a:ext cx="135107" cy="600881"/>
            </a:xfrm>
            <a:prstGeom prst="straightConnector1">
              <a:avLst/>
            </a:prstGeom>
            <a:ln w="38100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64E7E568-5588-FC81-4B61-E307696311B6}"/>
              </a:ext>
            </a:extLst>
          </p:cNvPr>
          <p:cNvCxnSpPr>
            <a:cxnSpLocks/>
          </p:cNvCxnSpPr>
          <p:nvPr/>
        </p:nvCxnSpPr>
        <p:spPr>
          <a:xfrm flipH="1" flipV="1">
            <a:off x="7503413" y="5301327"/>
            <a:ext cx="122621" cy="632325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69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92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86475" cy="274368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46"/>
          <a:stretch/>
        </p:blipFill>
        <p:spPr>
          <a:xfrm>
            <a:off x="6086475" y="0"/>
            <a:ext cx="6105525" cy="275386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9139237" y="2374357"/>
            <a:ext cx="349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Litorale Sabbioso, Casalbordino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0" y="-46168"/>
            <a:ext cx="4036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Spiaggia rocciosa-ciottolosa, San Vito C.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065638" y="0"/>
            <a:ext cx="3863019" cy="1569660"/>
          </a:xfrm>
          <a:prstGeom prst="rect">
            <a:avLst/>
          </a:prstGeom>
          <a:solidFill>
            <a:srgbClr val="6B9FC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Fondi Duri/Molli</a:t>
            </a:r>
          </a:p>
          <a:p>
            <a:pPr algn="ctr"/>
            <a:r>
              <a:rPr lang="it-IT" sz="3200" b="1" dirty="0">
                <a:solidFill>
                  <a:schemeClr val="bg1"/>
                </a:solidFill>
              </a:rPr>
              <a:t>Hard/Soft </a:t>
            </a:r>
          </a:p>
          <a:p>
            <a:pPr algn="ctr"/>
            <a:r>
              <a:rPr lang="it-IT" sz="3200" b="1" dirty="0">
                <a:solidFill>
                  <a:schemeClr val="bg1"/>
                </a:solidFill>
              </a:rPr>
              <a:t>Bottoms</a:t>
            </a:r>
            <a:endParaRPr lang="it-IT" sz="2800" b="1" dirty="0">
              <a:solidFill>
                <a:schemeClr val="bg1"/>
              </a:solidFill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373" y="1371844"/>
            <a:ext cx="4889416" cy="3554276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121" y="1371844"/>
            <a:ext cx="4950381" cy="3700593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0" y="1858155"/>
            <a:ext cx="4810161" cy="3785944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848" y="1793412"/>
            <a:ext cx="4858933" cy="3639627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97" y="3020955"/>
            <a:ext cx="4999153" cy="3810330"/>
          </a:xfrm>
          <a:prstGeom prst="rect">
            <a:avLst/>
          </a:prstGeom>
        </p:spPr>
      </p:pic>
      <p:pic>
        <p:nvPicPr>
          <p:cNvPr id="35" name="Immagin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6373" y="2801480"/>
            <a:ext cx="5255207" cy="4029805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077" y="2291412"/>
            <a:ext cx="5016200" cy="3474730"/>
          </a:xfrm>
          <a:prstGeom prst="rect">
            <a:avLst/>
          </a:prstGeom>
        </p:spPr>
      </p:pic>
      <p:pic>
        <p:nvPicPr>
          <p:cNvPr id="37" name="Immagine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2247" y="2614719"/>
            <a:ext cx="4795311" cy="3680725"/>
          </a:xfrm>
          <a:prstGeom prst="rect">
            <a:avLst/>
          </a:prstGeom>
        </p:spPr>
      </p:pic>
      <p:pic>
        <p:nvPicPr>
          <p:cNvPr id="38" name="Immagine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772" y="2743689"/>
            <a:ext cx="4243184" cy="3164098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96094" y="2246231"/>
            <a:ext cx="4487045" cy="3334801"/>
          </a:xfrm>
          <a:prstGeom prst="rect">
            <a:avLst/>
          </a:prstGeom>
        </p:spPr>
      </p:pic>
      <p:pic>
        <p:nvPicPr>
          <p:cNvPr id="40" name="Immagine 3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1983" y="2682957"/>
            <a:ext cx="3621084" cy="3338547"/>
          </a:xfrm>
          <a:prstGeom prst="rect">
            <a:avLst/>
          </a:prstGeom>
        </p:spPr>
      </p:pic>
      <p:pic>
        <p:nvPicPr>
          <p:cNvPr id="41" name="Immagine 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55672" y="2430235"/>
            <a:ext cx="4485908" cy="3360010"/>
          </a:xfrm>
          <a:prstGeom prst="rect">
            <a:avLst/>
          </a:prstGeom>
        </p:spPr>
      </p:pic>
      <p:pic>
        <p:nvPicPr>
          <p:cNvPr id="43" name="Immagine 4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060" y="3137015"/>
            <a:ext cx="4133446" cy="2993395"/>
          </a:xfrm>
          <a:prstGeom prst="rect">
            <a:avLst/>
          </a:prstGeom>
        </p:spPr>
      </p:pic>
      <p:pic>
        <p:nvPicPr>
          <p:cNvPr id="44" name="Immagine 4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5060" y="2201552"/>
            <a:ext cx="4657748" cy="3499407"/>
          </a:xfrm>
          <a:prstGeom prst="rect">
            <a:avLst/>
          </a:prstGeom>
        </p:spPr>
      </p:pic>
      <p:pic>
        <p:nvPicPr>
          <p:cNvPr id="45" name="Immagine 4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89877" y="3113330"/>
            <a:ext cx="3868523" cy="2908174"/>
          </a:xfrm>
          <a:prstGeom prst="rect">
            <a:avLst/>
          </a:prstGeom>
        </p:spPr>
      </p:pic>
      <p:pic>
        <p:nvPicPr>
          <p:cNvPr id="47" name="Immagine 4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77943" y="2546692"/>
            <a:ext cx="3639267" cy="3436218"/>
          </a:xfrm>
          <a:prstGeom prst="rect">
            <a:avLst/>
          </a:prstGeom>
        </p:spPr>
      </p:pic>
      <p:pic>
        <p:nvPicPr>
          <p:cNvPr id="49" name="Immagine 4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7850" y="3568109"/>
            <a:ext cx="4568005" cy="2727335"/>
          </a:xfrm>
          <a:prstGeom prst="rect">
            <a:avLst/>
          </a:prstGeom>
        </p:spPr>
      </p:pic>
      <p:pic>
        <p:nvPicPr>
          <p:cNvPr id="50" name="Immagine 4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1204" y="3899932"/>
            <a:ext cx="4578046" cy="246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4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07FE1CB8-D98E-803B-3D61-9FC1041086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9" y="3751870"/>
            <a:ext cx="4141507" cy="310613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674" y="1368652"/>
            <a:ext cx="3249450" cy="243861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9153" y="1367928"/>
            <a:ext cx="2842847" cy="244005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1366210"/>
            <a:ext cx="3237374" cy="242803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6210"/>
            <a:ext cx="2908300" cy="242803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5779" y="11653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 </a:t>
            </a:r>
            <a:r>
              <a:rPr lang="it-IT" sz="2800" u="sng" dirty="0"/>
              <a:t>BIOCENOSI E ORGANISMI PECULIARI - BIOCENOSIS AND PECULIARY ORGANISMS </a:t>
            </a:r>
            <a:endParaRPr lang="it-IT" sz="2000" dirty="0"/>
          </a:p>
        </p:txBody>
      </p:sp>
      <p:sp>
        <p:nvSpPr>
          <p:cNvPr id="2" name="Rettangolo 1"/>
          <p:cNvSpPr/>
          <p:nvPr/>
        </p:nvSpPr>
        <p:spPr>
          <a:xfrm>
            <a:off x="501666" y="659628"/>
            <a:ext cx="52078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Reef biogenici </a:t>
            </a:r>
            <a:r>
              <a:rPr lang="it-IT" dirty="0"/>
              <a:t>del polichete </a:t>
            </a:r>
            <a:r>
              <a:rPr lang="it-IT" b="1" i="1" dirty="0" err="1"/>
              <a:t>Sabellaria</a:t>
            </a:r>
            <a:r>
              <a:rPr lang="it-IT" b="1" i="1" dirty="0"/>
              <a:t> spinulosa</a:t>
            </a:r>
          </a:p>
          <a:p>
            <a:r>
              <a:rPr lang="it-IT" b="1" dirty="0" err="1"/>
              <a:t>Biogenic</a:t>
            </a:r>
            <a:r>
              <a:rPr lang="it-IT" b="1" dirty="0"/>
              <a:t> reefs </a:t>
            </a:r>
            <a:r>
              <a:rPr lang="it-IT" dirty="0"/>
              <a:t>of the </a:t>
            </a:r>
            <a:r>
              <a:rPr lang="it-IT" dirty="0" err="1"/>
              <a:t>polychaete</a:t>
            </a:r>
            <a:r>
              <a:rPr lang="it-IT" dirty="0"/>
              <a:t> </a:t>
            </a:r>
            <a:r>
              <a:rPr lang="it-IT" b="1" i="1" dirty="0" err="1"/>
              <a:t>Sabellaria</a:t>
            </a:r>
            <a:r>
              <a:rPr lang="it-IT" b="1" i="1" dirty="0"/>
              <a:t> spinulosa</a:t>
            </a:r>
            <a:endParaRPr lang="en-GB" b="1" i="1" dirty="0"/>
          </a:p>
        </p:txBody>
      </p:sp>
      <p:sp>
        <p:nvSpPr>
          <p:cNvPr id="3" name="Rettangolo 2"/>
          <p:cNvSpPr/>
          <p:nvPr/>
        </p:nvSpPr>
        <p:spPr>
          <a:xfrm>
            <a:off x="6957169" y="858236"/>
            <a:ext cx="4275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“</a:t>
            </a:r>
            <a:r>
              <a:rPr lang="it-IT" b="1" dirty="0" err="1"/>
              <a:t>coral</a:t>
            </a:r>
            <a:r>
              <a:rPr lang="it-IT" b="1" dirty="0"/>
              <a:t> community” - </a:t>
            </a:r>
            <a:r>
              <a:rPr lang="it-IT" b="1" i="1" dirty="0" err="1"/>
              <a:t>Cladocora</a:t>
            </a:r>
            <a:r>
              <a:rPr lang="it-IT" b="1" i="1" dirty="0"/>
              <a:t> </a:t>
            </a:r>
            <a:r>
              <a:rPr lang="it-IT" b="1" i="1" dirty="0" err="1"/>
              <a:t>caespitosa</a:t>
            </a:r>
            <a:endParaRPr lang="it-IT" b="1" i="1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C4A2F51-4F24-7B8C-E28E-7C05F7FB4A5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"/>
          <a:stretch/>
        </p:blipFill>
        <p:spPr>
          <a:xfrm>
            <a:off x="4234946" y="3771090"/>
            <a:ext cx="4141507" cy="308991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E1DDBAF-BA2F-10C0-1993-6CB433B197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9" t="19530" r="22348" b="18122"/>
          <a:stretch/>
        </p:blipFill>
        <p:spPr>
          <a:xfrm>
            <a:off x="8310623" y="3768085"/>
            <a:ext cx="3787938" cy="3089915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72B24B5-D424-E6CC-CB69-636DF1678E26}"/>
              </a:ext>
            </a:extLst>
          </p:cNvPr>
          <p:cNvSpPr txBox="1"/>
          <p:nvPr/>
        </p:nvSpPr>
        <p:spPr>
          <a:xfrm>
            <a:off x="4197901" y="3705392"/>
            <a:ext cx="4215595" cy="67710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92000">
                <a:schemeClr val="accent1">
                  <a:lumMod val="45000"/>
                  <a:lumOff val="55000"/>
                </a:schemeClr>
              </a:gs>
              <a:gs pos="9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it-IT" sz="2000" b="1" i="1" dirty="0" err="1"/>
              <a:t>Leptogorgia</a:t>
            </a:r>
            <a:r>
              <a:rPr lang="it-IT" sz="2000" b="1" i="1" dirty="0"/>
              <a:t> sarmentosa</a:t>
            </a:r>
          </a:p>
          <a:p>
            <a:r>
              <a:rPr lang="it-IT" dirty="0"/>
              <a:t>Gorgonia rossa – Red Gorgonia</a:t>
            </a:r>
          </a:p>
        </p:txBody>
      </p:sp>
    </p:spTree>
    <p:extLst>
      <p:ext uri="{BB962C8B-B14F-4D97-AF65-F5344CB8AC3E}">
        <p14:creationId xmlns:p14="http://schemas.microsoft.com/office/powerpoint/2010/main" val="2317809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-34926"/>
            <a:ext cx="12198795" cy="691832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4523873" y="3936046"/>
            <a:ext cx="8214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  <a:latin typeface="Lucida Handwriting" panose="03010101010101010101" pitchFamily="66" charset="0"/>
              </a:rPr>
              <a:t>GRAZIE DELL’ATTENZIONE</a:t>
            </a:r>
          </a:p>
        </p:txBody>
      </p:sp>
    </p:spTree>
    <p:extLst>
      <p:ext uri="{BB962C8B-B14F-4D97-AF65-F5344CB8AC3E}">
        <p14:creationId xmlns:p14="http://schemas.microsoft.com/office/powerpoint/2010/main" val="37348950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1177</Words>
  <Application>Microsoft Office PowerPoint</Application>
  <PresentationFormat>Widescreen</PresentationFormat>
  <Paragraphs>148</Paragraphs>
  <Slides>21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Lucida Handwriting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Dario D'Onofrio</dc:creator>
  <cp:lastModifiedBy>Dario D'Onofrio</cp:lastModifiedBy>
  <cp:revision>159</cp:revision>
  <dcterms:created xsi:type="dcterms:W3CDTF">2017-02-20T09:45:38Z</dcterms:created>
  <dcterms:modified xsi:type="dcterms:W3CDTF">2022-10-10T16:59:13Z</dcterms:modified>
</cp:coreProperties>
</file>